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56" r:id="rId2"/>
    <p:sldId id="261" r:id="rId3"/>
    <p:sldId id="259" r:id="rId4"/>
    <p:sldId id="319" r:id="rId5"/>
    <p:sldId id="315" r:id="rId6"/>
    <p:sldId id="320" r:id="rId7"/>
    <p:sldId id="321" r:id="rId8"/>
    <p:sldId id="305" r:id="rId9"/>
    <p:sldId id="304" r:id="rId10"/>
    <p:sldId id="293" r:id="rId11"/>
    <p:sldId id="306" r:id="rId12"/>
    <p:sldId id="316" r:id="rId13"/>
    <p:sldId id="307" r:id="rId14"/>
    <p:sldId id="308" r:id="rId15"/>
    <p:sldId id="309" r:id="rId16"/>
    <p:sldId id="310" r:id="rId17"/>
    <p:sldId id="311" r:id="rId18"/>
    <p:sldId id="312" r:id="rId19"/>
    <p:sldId id="313" r:id="rId20"/>
    <p:sldId id="295" r:id="rId21"/>
    <p:sldId id="296" r:id="rId22"/>
    <p:sldId id="297" r:id="rId23"/>
    <p:sldId id="298" r:id="rId24"/>
    <p:sldId id="281" r:id="rId25"/>
    <p:sldId id="291" r:id="rId26"/>
    <p:sldId id="288" r:id="rId27"/>
    <p:sldId id="314" r:id="rId28"/>
  </p:sldIdLst>
  <p:sldSz cx="9144000" cy="6858000" type="screen4x3"/>
  <p:notesSz cx="6797675" cy="9928225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Kezdő (regisztráció alatt)" id="{F1DDCA2B-C751-4012-822C-1500C8542BB4}">
          <p14:sldIdLst>
            <p14:sldId id="256"/>
          </p14:sldIdLst>
        </p14:section>
        <p14:section name="Rendezvény cím (köszöntők alatt)" id="{DF2D3579-9876-40B6-824C-B0F2561696DB}">
          <p14:sldIdLst>
            <p14:sldId id="261"/>
          </p14:sldIdLst>
        </p14:section>
        <p14:section name="Előadás cím" id="{5C4DC663-A554-4DD7-B9CF-4F1E07E98311}">
          <p14:sldIdLst>
            <p14:sldId id="259"/>
            <p14:sldId id="319"/>
          </p14:sldIdLst>
        </p14:section>
        <p14:section name="Előadás szöveg" id="{2A42277E-5B2B-4990-B2B6-714E81569E96}">
          <p14:sldIdLst>
            <p14:sldId id="315"/>
            <p14:sldId id="320"/>
            <p14:sldId id="321"/>
            <p14:sldId id="305"/>
            <p14:sldId id="304"/>
            <p14:sldId id="293"/>
            <p14:sldId id="306"/>
            <p14:sldId id="316"/>
            <p14:sldId id="307"/>
            <p14:sldId id="308"/>
            <p14:sldId id="309"/>
            <p14:sldId id="310"/>
            <p14:sldId id="311"/>
            <p14:sldId id="312"/>
            <p14:sldId id="313"/>
            <p14:sldId id="295"/>
            <p14:sldId id="296"/>
            <p14:sldId id="297"/>
            <p14:sldId id="298"/>
            <p14:sldId id="281"/>
            <p14:sldId id="291"/>
            <p14:sldId id="288"/>
          </p14:sldIdLst>
        </p14:section>
        <p14:section name="Záró" id="{EF02C0A1-3CB0-4DE3-AB5E-024738E0F865}">
          <p14:sldIdLst>
            <p14:sldId id="31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233"/>
    <a:srgbClr val="0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13" autoAdjust="0"/>
    <p:restoredTop sz="94660"/>
  </p:normalViewPr>
  <p:slideViewPr>
    <p:cSldViewPr snapToGrid="0">
      <p:cViewPr varScale="1">
        <p:scale>
          <a:sx n="84" d="100"/>
          <a:sy n="84" d="100"/>
        </p:scale>
        <p:origin x="78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munkalap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munkalap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r>
              <a:rPr lang="hu-HU" b="1">
                <a:latin typeface="Candara" panose="020E0502030303020204" pitchFamily="34" charset="0"/>
              </a:rPr>
              <a:t>Nyílt pályázatok megyénként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ndara" panose="020E0502030303020204" pitchFamily="34" charset="0"/>
              <a:ea typeface="+mn-ea"/>
              <a:cs typeface="+mn-cs"/>
            </a:defRPr>
          </a:pPr>
          <a:endParaRPr lang="hu-H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Munka3!$B$3</c:f>
              <c:strCache>
                <c:ptCount val="1"/>
                <c:pt idx="0">
                  <c:v>Benyújtott nyílt pályázatok száma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Munka3!$A$4:$A$23</c:f>
              <c:strCache>
                <c:ptCount val="20"/>
                <c:pt idx="0">
                  <c:v>Budapest</c:v>
                </c:pt>
                <c:pt idx="1">
                  <c:v>Hajdú-Bihar</c:v>
                </c:pt>
                <c:pt idx="2">
                  <c:v>Baranya</c:v>
                </c:pt>
                <c:pt idx="3">
                  <c:v>Bács-Kiskun</c:v>
                </c:pt>
                <c:pt idx="4">
                  <c:v>Csongrád</c:v>
                </c:pt>
                <c:pt idx="5">
                  <c:v>Békés</c:v>
                </c:pt>
                <c:pt idx="6">
                  <c:v>Somogy</c:v>
                </c:pt>
                <c:pt idx="7">
                  <c:v>Győr-Moson-Sopron</c:v>
                </c:pt>
                <c:pt idx="8">
                  <c:v>Pest</c:v>
                </c:pt>
                <c:pt idx="9">
                  <c:v>Jász-Nagykun-Szolnok</c:v>
                </c:pt>
                <c:pt idx="10">
                  <c:v>Szabolcs-Szatmár-Bereg</c:v>
                </c:pt>
                <c:pt idx="11">
                  <c:v>Borsod-Abaúj-Zemplén</c:v>
                </c:pt>
                <c:pt idx="12">
                  <c:v>Heves</c:v>
                </c:pt>
                <c:pt idx="13">
                  <c:v>Veszprém</c:v>
                </c:pt>
                <c:pt idx="14">
                  <c:v>Tolna</c:v>
                </c:pt>
                <c:pt idx="15">
                  <c:v>Zala</c:v>
                </c:pt>
                <c:pt idx="16">
                  <c:v>Fejér</c:v>
                </c:pt>
                <c:pt idx="17">
                  <c:v>Komárom-Esztergom</c:v>
                </c:pt>
                <c:pt idx="18">
                  <c:v>Vas</c:v>
                </c:pt>
                <c:pt idx="19">
                  <c:v>Nógrád</c:v>
                </c:pt>
              </c:strCache>
            </c:strRef>
          </c:cat>
          <c:val>
            <c:numRef>
              <c:f>Munka3!$B$4:$B$23</c:f>
              <c:numCache>
                <c:formatCode>General</c:formatCode>
                <c:ptCount val="20"/>
                <c:pt idx="0">
                  <c:v>344</c:v>
                </c:pt>
                <c:pt idx="1">
                  <c:v>125</c:v>
                </c:pt>
                <c:pt idx="2">
                  <c:v>118</c:v>
                </c:pt>
                <c:pt idx="3">
                  <c:v>121</c:v>
                </c:pt>
                <c:pt idx="4">
                  <c:v>101</c:v>
                </c:pt>
                <c:pt idx="5">
                  <c:v>100</c:v>
                </c:pt>
                <c:pt idx="6">
                  <c:v>108</c:v>
                </c:pt>
                <c:pt idx="7">
                  <c:v>83</c:v>
                </c:pt>
                <c:pt idx="8">
                  <c:v>87</c:v>
                </c:pt>
                <c:pt idx="9">
                  <c:v>95</c:v>
                </c:pt>
                <c:pt idx="10">
                  <c:v>111</c:v>
                </c:pt>
                <c:pt idx="11">
                  <c:v>110</c:v>
                </c:pt>
                <c:pt idx="12">
                  <c:v>47</c:v>
                </c:pt>
                <c:pt idx="13">
                  <c:v>55</c:v>
                </c:pt>
                <c:pt idx="14">
                  <c:v>46</c:v>
                </c:pt>
                <c:pt idx="15">
                  <c:v>63</c:v>
                </c:pt>
                <c:pt idx="16">
                  <c:v>46</c:v>
                </c:pt>
                <c:pt idx="17">
                  <c:v>32</c:v>
                </c:pt>
                <c:pt idx="18">
                  <c:v>23</c:v>
                </c:pt>
                <c:pt idx="19">
                  <c:v>26</c:v>
                </c:pt>
              </c:numCache>
            </c:numRef>
          </c:val>
        </c:ser>
        <c:ser>
          <c:idx val="1"/>
          <c:order val="1"/>
          <c:tx>
            <c:strRef>
              <c:f>Munka3!$C$3</c:f>
              <c:strCache>
                <c:ptCount val="1"/>
                <c:pt idx="0">
                  <c:v>Nyertes nyílt pályázatok száma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Munka3!$A$4:$A$23</c:f>
              <c:strCache>
                <c:ptCount val="20"/>
                <c:pt idx="0">
                  <c:v>Budapest</c:v>
                </c:pt>
                <c:pt idx="1">
                  <c:v>Hajdú-Bihar</c:v>
                </c:pt>
                <c:pt idx="2">
                  <c:v>Baranya</c:v>
                </c:pt>
                <c:pt idx="3">
                  <c:v>Bács-Kiskun</c:v>
                </c:pt>
                <c:pt idx="4">
                  <c:v>Csongrád</c:v>
                </c:pt>
                <c:pt idx="5">
                  <c:v>Békés</c:v>
                </c:pt>
                <c:pt idx="6">
                  <c:v>Somogy</c:v>
                </c:pt>
                <c:pt idx="7">
                  <c:v>Győr-Moson-Sopron</c:v>
                </c:pt>
                <c:pt idx="8">
                  <c:v>Pest</c:v>
                </c:pt>
                <c:pt idx="9">
                  <c:v>Jász-Nagykun-Szolnok</c:v>
                </c:pt>
                <c:pt idx="10">
                  <c:v>Szabolcs-Szatmár-Bereg</c:v>
                </c:pt>
                <c:pt idx="11">
                  <c:v>Borsod-Abaúj-Zemplén</c:v>
                </c:pt>
                <c:pt idx="12">
                  <c:v>Heves</c:v>
                </c:pt>
                <c:pt idx="13">
                  <c:v>Veszprém</c:v>
                </c:pt>
                <c:pt idx="14">
                  <c:v>Tolna</c:v>
                </c:pt>
                <c:pt idx="15">
                  <c:v>Zala</c:v>
                </c:pt>
                <c:pt idx="16">
                  <c:v>Fejér</c:v>
                </c:pt>
                <c:pt idx="17">
                  <c:v>Komárom-Esztergom</c:v>
                </c:pt>
                <c:pt idx="18">
                  <c:v>Vas</c:v>
                </c:pt>
                <c:pt idx="19">
                  <c:v>Nógrád</c:v>
                </c:pt>
              </c:strCache>
            </c:strRef>
          </c:cat>
          <c:val>
            <c:numRef>
              <c:f>Munka3!$C$4:$C$23</c:f>
              <c:numCache>
                <c:formatCode>General</c:formatCode>
                <c:ptCount val="20"/>
                <c:pt idx="0">
                  <c:v>191</c:v>
                </c:pt>
                <c:pt idx="1">
                  <c:v>73</c:v>
                </c:pt>
                <c:pt idx="2">
                  <c:v>65</c:v>
                </c:pt>
                <c:pt idx="3">
                  <c:v>52</c:v>
                </c:pt>
                <c:pt idx="4">
                  <c:v>49</c:v>
                </c:pt>
                <c:pt idx="5">
                  <c:v>44</c:v>
                </c:pt>
                <c:pt idx="6">
                  <c:v>44</c:v>
                </c:pt>
                <c:pt idx="7">
                  <c:v>42</c:v>
                </c:pt>
                <c:pt idx="8">
                  <c:v>42</c:v>
                </c:pt>
                <c:pt idx="9">
                  <c:v>41</c:v>
                </c:pt>
                <c:pt idx="10">
                  <c:v>37</c:v>
                </c:pt>
                <c:pt idx="11">
                  <c:v>34</c:v>
                </c:pt>
                <c:pt idx="12">
                  <c:v>28</c:v>
                </c:pt>
                <c:pt idx="13">
                  <c:v>28</c:v>
                </c:pt>
                <c:pt idx="14">
                  <c:v>19</c:v>
                </c:pt>
                <c:pt idx="15">
                  <c:v>19</c:v>
                </c:pt>
                <c:pt idx="16">
                  <c:v>18</c:v>
                </c:pt>
                <c:pt idx="17">
                  <c:v>17</c:v>
                </c:pt>
                <c:pt idx="18">
                  <c:v>12</c:v>
                </c:pt>
                <c:pt idx="19">
                  <c:v>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16775184"/>
        <c:axId val="316775744"/>
        <c:axId val="0"/>
      </c:bar3DChart>
      <c:catAx>
        <c:axId val="3167751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endParaRPr lang="hu-HU"/>
          </a:p>
        </c:txPr>
        <c:crossAx val="316775744"/>
        <c:crosses val="autoZero"/>
        <c:auto val="1"/>
        <c:lblAlgn val="ctr"/>
        <c:lblOffset val="100"/>
        <c:noMultiLvlLbl val="0"/>
      </c:catAx>
      <c:valAx>
        <c:axId val="3167757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1677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ndara" panose="020E0502030303020204" pitchFamily="34" charset="0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ndara" panose="020E0502030303020204" pitchFamily="34" charset="0"/>
              <a:ea typeface="+mn-ea"/>
              <a:cs typeface="+mn-cs"/>
            </a:defRPr>
          </a:pPr>
          <a:endParaRPr lang="hu-H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Munka3!$B$27</c:f>
              <c:strCache>
                <c:ptCount val="1"/>
                <c:pt idx="0">
                  <c:v>Nyertes nyílt pályázatok támogatási összegei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Munka3!$A$28:$A$47</c:f>
              <c:strCache>
                <c:ptCount val="20"/>
                <c:pt idx="0">
                  <c:v>Budapest</c:v>
                </c:pt>
                <c:pt idx="1">
                  <c:v>Hajdú-Bihar</c:v>
                </c:pt>
                <c:pt idx="2">
                  <c:v>Baranya</c:v>
                </c:pt>
                <c:pt idx="3">
                  <c:v>Csongrád</c:v>
                </c:pt>
                <c:pt idx="4">
                  <c:v>Bács-Kiskun</c:v>
                </c:pt>
                <c:pt idx="5">
                  <c:v>Győr-Moson-Sopron</c:v>
                </c:pt>
                <c:pt idx="6">
                  <c:v>Békés</c:v>
                </c:pt>
                <c:pt idx="7">
                  <c:v>Pest</c:v>
                </c:pt>
                <c:pt idx="8">
                  <c:v>Jász-Nagykun-Szolnok</c:v>
                </c:pt>
                <c:pt idx="9">
                  <c:v>Somogy</c:v>
                </c:pt>
                <c:pt idx="10">
                  <c:v>Borsod-Abaúj-Zemplén</c:v>
                </c:pt>
                <c:pt idx="11">
                  <c:v>Szabolcs-Szatmár-Bereg</c:v>
                </c:pt>
                <c:pt idx="12">
                  <c:v>Heves</c:v>
                </c:pt>
                <c:pt idx="13">
                  <c:v>Veszprém</c:v>
                </c:pt>
                <c:pt idx="14">
                  <c:v>Komárom-Esztergom</c:v>
                </c:pt>
                <c:pt idx="15">
                  <c:v>Zala</c:v>
                </c:pt>
                <c:pt idx="16">
                  <c:v>Tolna</c:v>
                </c:pt>
                <c:pt idx="17">
                  <c:v>Fejér</c:v>
                </c:pt>
                <c:pt idx="18">
                  <c:v>Vas</c:v>
                </c:pt>
                <c:pt idx="19">
                  <c:v>Nógrád</c:v>
                </c:pt>
              </c:strCache>
            </c:strRef>
          </c:cat>
          <c:val>
            <c:numRef>
              <c:f>Munka3!$B$28:$B$47</c:f>
              <c:numCache>
                <c:formatCode>#,##0</c:formatCode>
                <c:ptCount val="20"/>
                <c:pt idx="0">
                  <c:v>217345900</c:v>
                </c:pt>
                <c:pt idx="1">
                  <c:v>81268000</c:v>
                </c:pt>
                <c:pt idx="2">
                  <c:v>63353500</c:v>
                </c:pt>
                <c:pt idx="3">
                  <c:v>53211500</c:v>
                </c:pt>
                <c:pt idx="4">
                  <c:v>46324500</c:v>
                </c:pt>
                <c:pt idx="5">
                  <c:v>43428500</c:v>
                </c:pt>
                <c:pt idx="6">
                  <c:v>42602500</c:v>
                </c:pt>
                <c:pt idx="7">
                  <c:v>38383500</c:v>
                </c:pt>
                <c:pt idx="8">
                  <c:v>37925000</c:v>
                </c:pt>
                <c:pt idx="9">
                  <c:v>37791000</c:v>
                </c:pt>
                <c:pt idx="10">
                  <c:v>36110000</c:v>
                </c:pt>
                <c:pt idx="11">
                  <c:v>33695000</c:v>
                </c:pt>
                <c:pt idx="12">
                  <c:v>30898000</c:v>
                </c:pt>
                <c:pt idx="13">
                  <c:v>26716000</c:v>
                </c:pt>
                <c:pt idx="14">
                  <c:v>17993000</c:v>
                </c:pt>
                <c:pt idx="15">
                  <c:v>17665000</c:v>
                </c:pt>
                <c:pt idx="16">
                  <c:v>17548000</c:v>
                </c:pt>
                <c:pt idx="17">
                  <c:v>14732000</c:v>
                </c:pt>
                <c:pt idx="18">
                  <c:v>13583000</c:v>
                </c:pt>
                <c:pt idx="19">
                  <c:v>6805100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16777984"/>
        <c:axId val="316778544"/>
        <c:axId val="0"/>
      </c:bar3DChart>
      <c:catAx>
        <c:axId val="316777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ea typeface="+mn-ea"/>
                <a:cs typeface="+mn-cs"/>
              </a:defRPr>
            </a:pPr>
            <a:endParaRPr lang="hu-HU"/>
          </a:p>
        </c:txPr>
        <c:crossAx val="316778544"/>
        <c:crosses val="autoZero"/>
        <c:auto val="1"/>
        <c:lblAlgn val="ctr"/>
        <c:lblOffset val="100"/>
        <c:noMultiLvlLbl val="0"/>
      </c:catAx>
      <c:valAx>
        <c:axId val="3167785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16777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6145" cy="496967"/>
          </a:xfrm>
          <a:prstGeom prst="rect">
            <a:avLst/>
          </a:prstGeom>
        </p:spPr>
        <p:txBody>
          <a:bodyPr vert="horz" lIns="92190" tIns="46095" rIns="92190" bIns="46095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49911" y="0"/>
            <a:ext cx="2946144" cy="496967"/>
          </a:xfrm>
          <a:prstGeom prst="rect">
            <a:avLst/>
          </a:prstGeom>
        </p:spPr>
        <p:txBody>
          <a:bodyPr vert="horz" lIns="92190" tIns="46095" rIns="92190" bIns="46095" rtlCol="0"/>
          <a:lstStyle>
            <a:lvl1pPr algn="r">
              <a:defRPr sz="1200"/>
            </a:lvl1pPr>
          </a:lstStyle>
          <a:p>
            <a:fld id="{DA287D0B-4A30-4009-A7E8-5D5B5E921608}" type="datetime1">
              <a:rPr lang="hu-HU" smtClean="0"/>
              <a:t>2015.06.04.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3" y="9429674"/>
            <a:ext cx="2946145" cy="496966"/>
          </a:xfrm>
          <a:prstGeom prst="rect">
            <a:avLst/>
          </a:prstGeom>
        </p:spPr>
        <p:txBody>
          <a:bodyPr vert="horz" lIns="92190" tIns="46095" rIns="92190" bIns="46095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49911" y="9429674"/>
            <a:ext cx="2946144" cy="496966"/>
          </a:xfrm>
          <a:prstGeom prst="rect">
            <a:avLst/>
          </a:prstGeom>
        </p:spPr>
        <p:txBody>
          <a:bodyPr vert="horz" lIns="92190" tIns="46095" rIns="92190" bIns="46095" rtlCol="0" anchor="b"/>
          <a:lstStyle>
            <a:lvl1pPr algn="r">
              <a:defRPr sz="1200"/>
            </a:lvl1pPr>
          </a:lstStyle>
          <a:p>
            <a:fld id="{06A6F67C-E926-43F0-9901-E16E379AF98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5405285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6145" cy="496967"/>
          </a:xfrm>
          <a:prstGeom prst="rect">
            <a:avLst/>
          </a:prstGeom>
        </p:spPr>
        <p:txBody>
          <a:bodyPr vert="horz" lIns="92190" tIns="46095" rIns="92190" bIns="46095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49911" y="0"/>
            <a:ext cx="2946144" cy="496967"/>
          </a:xfrm>
          <a:prstGeom prst="rect">
            <a:avLst/>
          </a:prstGeom>
        </p:spPr>
        <p:txBody>
          <a:bodyPr vert="horz" lIns="92190" tIns="46095" rIns="92190" bIns="46095" rtlCol="0"/>
          <a:lstStyle>
            <a:lvl1pPr algn="r">
              <a:defRPr sz="1200"/>
            </a:lvl1pPr>
          </a:lstStyle>
          <a:p>
            <a:fld id="{1C2B5A2C-0441-4FD6-8176-D0F764D74A31}" type="datetime1">
              <a:rPr lang="hu-HU" smtClean="0"/>
              <a:t>2015.06.04.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90" tIns="46095" rIns="92190" bIns="46095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0256" y="4715632"/>
            <a:ext cx="5437168" cy="4467939"/>
          </a:xfrm>
          <a:prstGeom prst="rect">
            <a:avLst/>
          </a:prstGeom>
        </p:spPr>
        <p:txBody>
          <a:bodyPr vert="horz" lIns="92190" tIns="46095" rIns="92190" bIns="46095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3" y="9429674"/>
            <a:ext cx="2946145" cy="496966"/>
          </a:xfrm>
          <a:prstGeom prst="rect">
            <a:avLst/>
          </a:prstGeom>
        </p:spPr>
        <p:txBody>
          <a:bodyPr vert="horz" lIns="92190" tIns="46095" rIns="92190" bIns="46095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49911" y="9429674"/>
            <a:ext cx="2946144" cy="496966"/>
          </a:xfrm>
          <a:prstGeom prst="rect">
            <a:avLst/>
          </a:prstGeom>
        </p:spPr>
        <p:txBody>
          <a:bodyPr vert="horz" lIns="92190" tIns="46095" rIns="92190" bIns="46095" rtlCol="0" anchor="b"/>
          <a:lstStyle>
            <a:lvl1pPr algn="r">
              <a:defRPr sz="1200"/>
            </a:lvl1pPr>
          </a:lstStyle>
          <a:p>
            <a:fld id="{EC48C963-CFCC-4B1E-BB0E-B1B70402489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2136525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27662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D598E-A83D-4321-A0D9-85DFB0581DE0}" type="datetime1">
              <a:rPr lang="hu-HU" smtClean="0"/>
              <a:t>2015.06.04.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5CD58-4A46-46D0-8C38-407DA26AAF7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86655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5702E-F3FE-4513-A480-000DA2FE24E8}" type="datetime1">
              <a:rPr lang="hu-HU" smtClean="0"/>
              <a:t>2015.06.04.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5CD58-4A46-46D0-8C38-407DA26AAF7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31171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4F5A-BDF3-4559-BF00-C03BDE79A0AF}" type="datetime1">
              <a:rPr lang="hu-HU" smtClean="0"/>
              <a:t>2015.06.04.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5CD58-4A46-46D0-8C38-407DA26AAF7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1609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15BF0-10AD-4BDF-AF9D-681F3AD6E8F6}" type="datetime1">
              <a:rPr lang="hu-HU" smtClean="0"/>
              <a:t>2015.06.04.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5CD58-4A46-46D0-8C38-407DA26AAF7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5239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1C199-F945-43EE-8D03-389055CD64C4}" type="datetime1">
              <a:rPr lang="hu-HU" smtClean="0"/>
              <a:t>2015.06.04.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5CD58-4A46-46D0-8C38-407DA26AAF7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50354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BB5AF-9CD8-4DF5-9B65-6D43A4EBF97A}" type="datetime1">
              <a:rPr lang="hu-HU" smtClean="0"/>
              <a:t>2015.06.04.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5CD58-4A46-46D0-8C38-407DA26AAF7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8622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EDA0E-E2A8-41E4-988A-8E6F707845BB}" type="datetime1">
              <a:rPr lang="hu-HU" smtClean="0"/>
              <a:t>2015.06.04.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5CD58-4A46-46D0-8C38-407DA26AAF7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81589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977B7-00E6-41AD-9706-133814F39CE8}" type="datetime1">
              <a:rPr lang="hu-HU" smtClean="0"/>
              <a:t>2015.06.04.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5CD58-4A46-46D0-8C38-407DA26AAF7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10447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A83-42A2-40B8-8E11-9A46C17BB6EE}" type="datetime1">
              <a:rPr lang="hu-HU" smtClean="0"/>
              <a:t>2015.06.04.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5CD58-4A46-46D0-8C38-407DA26AAF7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47840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D4BD-3936-4F06-9041-C429C7E8F7DD}" type="datetime1">
              <a:rPr lang="hu-HU" smtClean="0"/>
              <a:t>2015.06.04.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5CD58-4A46-46D0-8C38-407DA26AAF7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46705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F9193-3B5E-4305-BCC5-C445379F6589}" type="datetime1">
              <a:rPr lang="hu-HU" smtClean="0"/>
              <a:t>2015.06.04.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5CD58-4A46-46D0-8C38-407DA26AAF7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69839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1C22D-BC0C-4E29-BD55-9421591A7E3D}" type="datetime1">
              <a:rPr lang="hu-HU" smtClean="0"/>
              <a:t>2015.06.04.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5CD58-4A46-46D0-8C38-407DA26AAF7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54284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NTP_2014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NTP_2014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utravalo-tudomany@emet.gov.hu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rtalom helye 2"/>
          <p:cNvSpPr txBox="1">
            <a:spLocks/>
          </p:cNvSpPr>
          <p:nvPr/>
        </p:nvSpPr>
        <p:spPr>
          <a:xfrm>
            <a:off x="2457451" y="3454397"/>
            <a:ext cx="7886700" cy="108123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hu-HU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hu-HU" sz="5400" i="1" kern="2100" cap="small" spc="180" dirty="0" smtClean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Út a forráshoz</a:t>
            </a:r>
            <a:endParaRPr lang="hu-HU" i="1" dirty="0" smtClean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hu-HU" b="1" dirty="0" smtClean="0">
              <a:solidFill>
                <a:schemeClr val="bg2">
                  <a:lumMod val="1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Kép 7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189"/>
            <a:ext cx="9143998" cy="686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66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Cím 1"/>
          <p:cNvSpPr txBox="1">
            <a:spLocks/>
          </p:cNvSpPr>
          <p:nvPr/>
        </p:nvSpPr>
        <p:spPr>
          <a:xfrm>
            <a:off x="3999325" y="4450841"/>
            <a:ext cx="526993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800" b="1" dirty="0" smtClean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Nemzeti Tehetség Program </a:t>
            </a:r>
          </a:p>
          <a:p>
            <a:r>
              <a:rPr lang="hu-HU" sz="2800" b="1" dirty="0" smtClean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2014. évi pályázata</a:t>
            </a:r>
            <a:endParaRPr lang="hu-HU" sz="2800" b="1" dirty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artalom helye 2"/>
          <p:cNvSpPr>
            <a:spLocks noGrp="1"/>
          </p:cNvSpPr>
          <p:nvPr>
            <p:ph idx="1"/>
          </p:nvPr>
        </p:nvSpPr>
        <p:spPr>
          <a:xfrm>
            <a:off x="628650" y="1873405"/>
            <a:ext cx="7886700" cy="35683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hu-HU" sz="24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buNone/>
            </a:pPr>
            <a:endParaRPr lang="hu-HU" sz="2400" b="1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hu-HU" sz="2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pályázat bemutatása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hu-HU" sz="2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pályázat benyújtása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hu-HU" sz="2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Ellenőrzött adatrögzítési felület</a:t>
            </a:r>
          </a:p>
          <a:p>
            <a:pPr marL="0" indent="0" algn="just">
              <a:buNone/>
            </a:pPr>
            <a:endParaRPr lang="hu-HU" sz="24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81"/>
            <a:ext cx="9143998" cy="6875752"/>
          </a:xfrm>
          <a:prstGeom prst="rect">
            <a:avLst/>
          </a:prstGeom>
        </p:spPr>
      </p:pic>
      <p:sp>
        <p:nvSpPr>
          <p:cNvPr id="11" name="Cím 1"/>
          <p:cNvSpPr txBox="1">
            <a:spLocks/>
          </p:cNvSpPr>
          <p:nvPr/>
        </p:nvSpPr>
        <p:spPr>
          <a:xfrm>
            <a:off x="862642" y="2781876"/>
            <a:ext cx="779827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hu-HU" sz="2800" b="1" dirty="0" smtClean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>
              <a:lnSpc>
                <a:spcPct val="100000"/>
              </a:lnSpc>
            </a:pPr>
            <a:r>
              <a:rPr lang="hu-HU" sz="2800" b="1" i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„A </a:t>
            </a:r>
            <a:r>
              <a:rPr lang="hu-HU" sz="2800" b="1" i="1" dirty="0">
                <a:solidFill>
                  <a:schemeClr val="bg1"/>
                </a:solidFill>
                <a:latin typeface="Candara" panose="020E0502030303020204" pitchFamily="34" charset="0"/>
              </a:rPr>
              <a:t>család szerepe a </a:t>
            </a:r>
            <a:r>
              <a:rPr lang="hu-HU" sz="2800" b="1" i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tehetséggondozásban”</a:t>
            </a:r>
            <a:endParaRPr lang="hu-HU" sz="2800" b="1" dirty="0" smtClean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>
              <a:lnSpc>
                <a:spcPct val="100000"/>
              </a:lnSpc>
            </a:pPr>
            <a:r>
              <a:rPr lang="hu-HU" sz="2800" b="1" dirty="0" smtClean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KGYTK </a:t>
            </a:r>
            <a:r>
              <a:rPr lang="hu-HU" sz="2800" b="1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Országos tehetségsegítő módszertani konferencia</a:t>
            </a:r>
          </a:p>
          <a:p>
            <a:pPr algn="r">
              <a:lnSpc>
                <a:spcPct val="100000"/>
              </a:lnSpc>
            </a:pPr>
            <a:r>
              <a:rPr lang="hu-HU" sz="2400" b="1" dirty="0" smtClean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Budapest, 2015. június 5.</a:t>
            </a:r>
            <a:endParaRPr lang="hu-HU" sz="2400" b="1" dirty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Tartalom helye 2"/>
          <p:cNvSpPr txBox="1">
            <a:spLocks/>
          </p:cNvSpPr>
          <p:nvPr/>
        </p:nvSpPr>
        <p:spPr>
          <a:xfrm>
            <a:off x="2792811" y="4042057"/>
            <a:ext cx="5870271" cy="488373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endParaRPr lang="hu-HU" sz="2400" b="1" dirty="0" smtClean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r">
              <a:buNone/>
            </a:pPr>
            <a:endParaRPr lang="hu-HU" sz="11200" b="1" dirty="0" smtClean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r">
              <a:lnSpc>
                <a:spcPct val="120000"/>
              </a:lnSpc>
              <a:buNone/>
            </a:pPr>
            <a:r>
              <a:rPr lang="hu-HU" sz="11200" b="1" dirty="0" smtClean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Nemzeti Tehetség Program bemutatása</a:t>
            </a:r>
          </a:p>
          <a:p>
            <a:pPr marL="0" indent="0" algn="r">
              <a:buFont typeface="Arial" panose="020B0604020202020204" pitchFamily="34" charset="0"/>
              <a:buNone/>
            </a:pPr>
            <a:endParaRPr lang="hu-HU" sz="24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04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873405"/>
            <a:ext cx="7886700" cy="35683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hu-HU" sz="24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buNone/>
            </a:pPr>
            <a:endParaRPr lang="hu-HU" sz="2400" b="1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hu-HU" sz="2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pályázat bemutatása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hu-HU" sz="2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pályázat benyújtása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hu-HU" sz="2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Ellenőrzött adatrögzítési felület</a:t>
            </a:r>
          </a:p>
          <a:p>
            <a:pPr marL="0" indent="0" algn="just">
              <a:buNone/>
            </a:pPr>
            <a:endParaRPr lang="hu-HU" sz="24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8" cy="6860378"/>
          </a:xfrm>
          <a:prstGeom prst="rect">
            <a:avLst/>
          </a:prstGeom>
        </p:spPr>
      </p:pic>
      <p:sp>
        <p:nvSpPr>
          <p:cNvPr id="9" name="Cím 1"/>
          <p:cNvSpPr txBox="1">
            <a:spLocks/>
          </p:cNvSpPr>
          <p:nvPr/>
        </p:nvSpPr>
        <p:spPr>
          <a:xfrm>
            <a:off x="3999325" y="2781876"/>
            <a:ext cx="49732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800" b="1" dirty="0" smtClean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Nemzeti Tehetség Program</a:t>
            </a:r>
          </a:p>
          <a:p>
            <a:r>
              <a:rPr lang="hu-HU" sz="2800" b="1" dirty="0" smtClean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bemutatása</a:t>
            </a:r>
            <a:endParaRPr lang="hu-HU" sz="2800" b="1" dirty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artalom helye 2"/>
          <p:cNvSpPr txBox="1">
            <a:spLocks/>
          </p:cNvSpPr>
          <p:nvPr/>
        </p:nvSpPr>
        <p:spPr>
          <a:xfrm>
            <a:off x="4037817" y="4001280"/>
            <a:ext cx="4934733" cy="2499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hu-HU" sz="2400" b="1" dirty="0" smtClean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Jogszabályi </a:t>
            </a:r>
            <a:r>
              <a:rPr lang="hu-HU" sz="2400" b="1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változás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hu-HU" sz="2400" b="1" dirty="0" smtClean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Jelenleg futó pályázatok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hu-HU" sz="2400" b="1" dirty="0" smtClean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2015-2016. évi cselekvési program tervezetéről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hu-HU" sz="2400" b="1" dirty="0" smtClean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Hasznos információk</a:t>
            </a:r>
          </a:p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endParaRPr lang="hu-HU" sz="24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5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hlinkClick r:id="rId2" action="ppaction://hlinkfile" tooltip="Nyílt kiírások 2014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" y="-1"/>
            <a:ext cx="9142415" cy="6859189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94553" y="175364"/>
            <a:ext cx="5433948" cy="1325563"/>
          </a:xfrm>
        </p:spPr>
        <p:txBody>
          <a:bodyPr>
            <a:normAutofit/>
          </a:bodyPr>
          <a:lstStyle/>
          <a:p>
            <a:pPr algn="r"/>
            <a:r>
              <a:rPr lang="hu-HU" sz="2800" b="1" dirty="0" smtClean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Jogszabályi változás</a:t>
            </a:r>
            <a:endParaRPr lang="hu-HU" sz="2800" b="1" dirty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9288" y="2009116"/>
            <a:ext cx="8312727" cy="433305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hu-HU" sz="1600" b="1" dirty="0" smtClean="0">
                <a:solidFill>
                  <a:srgbClr val="006233"/>
                </a:solidFill>
                <a:latin typeface="Candara" panose="020E0502030303020204" pitchFamily="34" charset="0"/>
              </a:rPr>
              <a:t>A </a:t>
            </a:r>
            <a:r>
              <a:rPr lang="hu-HU" sz="1600" b="1" dirty="0">
                <a:solidFill>
                  <a:srgbClr val="006233"/>
                </a:solidFill>
                <a:latin typeface="Candara" panose="020E0502030303020204" pitchFamily="34" charset="0"/>
              </a:rPr>
              <a:t>Nemzeti Tehetség Program </a:t>
            </a:r>
            <a:r>
              <a:rPr lang="hu-HU" sz="1600" b="1" dirty="0" smtClean="0">
                <a:solidFill>
                  <a:srgbClr val="006233"/>
                </a:solidFill>
                <a:latin typeface="Candara" panose="020E0502030303020204" pitchFamily="34" charset="0"/>
              </a:rPr>
              <a:t>finanszírozásáról szóló 104/2015</a:t>
            </a:r>
            <a:r>
              <a:rPr lang="hu-HU" sz="1600" b="1" dirty="0">
                <a:solidFill>
                  <a:srgbClr val="006233"/>
                </a:solidFill>
                <a:latin typeface="Candara" panose="020E0502030303020204" pitchFamily="34" charset="0"/>
              </a:rPr>
              <a:t>. (IV. 23.) Korm. </a:t>
            </a:r>
            <a:r>
              <a:rPr lang="hu-HU" sz="1600" b="1" dirty="0" smtClean="0">
                <a:solidFill>
                  <a:srgbClr val="006233"/>
                </a:solidFill>
                <a:latin typeface="Candara" panose="020E0502030303020204" pitchFamily="34" charset="0"/>
              </a:rPr>
              <a:t>rendelet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400" b="1" dirty="0" smtClean="0">
                <a:latin typeface="Candara" panose="020E0502030303020204" pitchFamily="34" charset="0"/>
              </a:rPr>
              <a:t>4</a:t>
            </a:r>
            <a:r>
              <a:rPr lang="hu-HU" sz="1400" b="1" dirty="0">
                <a:latin typeface="Candara" panose="020E0502030303020204" pitchFamily="34" charset="0"/>
              </a:rPr>
              <a:t>. §</a:t>
            </a:r>
            <a:r>
              <a:rPr lang="hu-HU" sz="1400" dirty="0">
                <a:latin typeface="Candara" panose="020E0502030303020204" pitchFamily="34" charset="0"/>
              </a:rPr>
              <a:t> (1) A Támogatáskezelő a megállapodás keretei között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400" i="1" dirty="0">
                <a:latin typeface="Candara" panose="020E0502030303020204" pitchFamily="34" charset="0"/>
              </a:rPr>
              <a:t>a)</a:t>
            </a:r>
            <a:r>
              <a:rPr lang="hu-HU" sz="1400" dirty="0">
                <a:latin typeface="Candara" panose="020E0502030303020204" pitchFamily="34" charset="0"/>
              </a:rPr>
              <a:t> </a:t>
            </a:r>
            <a:r>
              <a:rPr lang="hu-HU" sz="1400" dirty="0" err="1">
                <a:latin typeface="Candara" panose="020E0502030303020204" pitchFamily="34" charset="0"/>
              </a:rPr>
              <a:t>a</a:t>
            </a:r>
            <a:r>
              <a:rPr lang="hu-HU" sz="1400" dirty="0">
                <a:latin typeface="Candara" panose="020E0502030303020204" pitchFamily="34" charset="0"/>
              </a:rPr>
              <a:t> miniszterrel együttműködve elkészíti a pályázati kiírásokat,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400" i="1" dirty="0">
                <a:latin typeface="Candara" panose="020E0502030303020204" pitchFamily="34" charset="0"/>
              </a:rPr>
              <a:t>b)</a:t>
            </a:r>
            <a:r>
              <a:rPr lang="hu-HU" sz="1400" dirty="0">
                <a:latin typeface="Candara" panose="020E0502030303020204" pitchFamily="34" charset="0"/>
              </a:rPr>
              <a:t> lebonyolítja a pályázati eljárást,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400" i="1" dirty="0">
                <a:latin typeface="Candara" panose="020E0502030303020204" pitchFamily="34" charset="0"/>
              </a:rPr>
              <a:t>c)</a:t>
            </a:r>
            <a:r>
              <a:rPr lang="hu-HU" sz="1400" dirty="0">
                <a:latin typeface="Candara" panose="020E0502030303020204" pitchFamily="34" charset="0"/>
              </a:rPr>
              <a:t> formailag ellenőrzi a beérkezett pályázatokat,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400" i="1" dirty="0">
                <a:latin typeface="Candara" panose="020E0502030303020204" pitchFamily="34" charset="0"/>
              </a:rPr>
              <a:t>d)</a:t>
            </a:r>
            <a:r>
              <a:rPr lang="hu-HU" sz="1400" dirty="0">
                <a:latin typeface="Candara" panose="020E0502030303020204" pitchFamily="34" charset="0"/>
              </a:rPr>
              <a:t> előértékeli a beérkezett pályázatokat,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400" i="1" dirty="0">
                <a:latin typeface="Candara" panose="020E0502030303020204" pitchFamily="34" charset="0"/>
              </a:rPr>
              <a:t>e)</a:t>
            </a:r>
            <a:r>
              <a:rPr lang="hu-HU" sz="1400" dirty="0">
                <a:latin typeface="Candara" panose="020E0502030303020204" pitchFamily="34" charset="0"/>
              </a:rPr>
              <a:t> koordinálja a pályáztatás előkészítésében és a döntés-előkészítésben részt vevő Értékelő Bizottság működését,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400" i="1" dirty="0">
                <a:latin typeface="Candara" panose="020E0502030303020204" pitchFamily="34" charset="0"/>
              </a:rPr>
              <a:t>f)</a:t>
            </a:r>
            <a:r>
              <a:rPr lang="hu-HU" sz="1400" dirty="0">
                <a:latin typeface="Candara" panose="020E0502030303020204" pitchFamily="34" charset="0"/>
              </a:rPr>
              <a:t> felterjeszti a miniszter részére az Értékelő Bizottság döntési javaslatát,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400" i="1" dirty="0">
                <a:latin typeface="Candara" panose="020E0502030303020204" pitchFamily="34" charset="0"/>
              </a:rPr>
              <a:t>g)</a:t>
            </a:r>
            <a:r>
              <a:rPr lang="hu-HU" sz="1400" dirty="0">
                <a:latin typeface="Candara" panose="020E0502030303020204" pitchFamily="34" charset="0"/>
              </a:rPr>
              <a:t> megköti a támogatási szerződéseket és azok módosításait,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400" i="1" dirty="0">
                <a:latin typeface="Candara" panose="020E0502030303020204" pitchFamily="34" charset="0"/>
              </a:rPr>
              <a:t>h)</a:t>
            </a:r>
            <a:r>
              <a:rPr lang="hu-HU" sz="1400" dirty="0">
                <a:latin typeface="Candara" panose="020E0502030303020204" pitchFamily="34" charset="0"/>
              </a:rPr>
              <a:t> előkészíti és folyósítja a kifizetéseket,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400" i="1" dirty="0">
                <a:latin typeface="Candara" panose="020E0502030303020204" pitchFamily="34" charset="0"/>
              </a:rPr>
              <a:t>i)</a:t>
            </a:r>
            <a:r>
              <a:rPr lang="hu-HU" sz="1400" dirty="0">
                <a:latin typeface="Candara" panose="020E0502030303020204" pitchFamily="34" charset="0"/>
              </a:rPr>
              <a:t> a megvalósítás befejezése előtt folyamatosan ellenőrzi az igénybe vett támogatás rendeltetésszerű felhasználását, továbbá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400" i="1" dirty="0">
                <a:latin typeface="Candara" panose="020E0502030303020204" pitchFamily="34" charset="0"/>
              </a:rPr>
              <a:t>j)</a:t>
            </a:r>
            <a:r>
              <a:rPr lang="hu-HU" sz="1400" dirty="0">
                <a:latin typeface="Candara" panose="020E0502030303020204" pitchFamily="34" charset="0"/>
              </a:rPr>
              <a:t> ellenőrzi és jóváhagyja a beérkezett rész-, illetve záró beszámolókat.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400" dirty="0">
                <a:latin typeface="Candara" panose="020E0502030303020204" pitchFamily="34" charset="0"/>
              </a:rPr>
              <a:t>(2) A záró beszámolók jóváhagyását követően a teljesítést a Támogatáskezelő igazolja.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400" dirty="0">
                <a:latin typeface="Candara" panose="020E0502030303020204" pitchFamily="34" charset="0"/>
              </a:rPr>
              <a:t>(3) A Támogatáskezelő ellátja a Fórum titkársági </a:t>
            </a:r>
            <a:r>
              <a:rPr lang="hu-HU" sz="1400" dirty="0" smtClean="0">
                <a:latin typeface="Candara" panose="020E0502030303020204" pitchFamily="34" charset="0"/>
              </a:rPr>
              <a:t>feladatait.</a:t>
            </a:r>
            <a:endParaRPr lang="hu-HU" sz="1400" b="1" dirty="0" smtClean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78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hlinkClick r:id="rId2" action="ppaction://hlinkfile" tooltip="Nyílt kiírások 2014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" y="-1"/>
            <a:ext cx="9142415" cy="6859189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94553" y="175364"/>
            <a:ext cx="5433948" cy="1325563"/>
          </a:xfrm>
        </p:spPr>
        <p:txBody>
          <a:bodyPr>
            <a:normAutofit/>
          </a:bodyPr>
          <a:lstStyle/>
          <a:p>
            <a:pPr algn="r"/>
            <a:r>
              <a:rPr lang="hu-HU" sz="2800" b="1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Jelenleg futó </a:t>
            </a:r>
            <a:r>
              <a:rPr lang="hu-HU" sz="2800" b="1" dirty="0" smtClean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pályázatok</a:t>
            </a:r>
            <a:endParaRPr lang="hu-HU" sz="2800" b="1" dirty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9288" y="2206073"/>
            <a:ext cx="8312727" cy="3939144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None/>
            </a:pPr>
            <a:r>
              <a:rPr lang="hu-HU" sz="2000" dirty="0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endParaRPr lang="hu-HU" sz="2400" dirty="0"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777584"/>
              </p:ext>
            </p:extLst>
          </p:nvPr>
        </p:nvGraphicFramePr>
        <p:xfrm>
          <a:off x="58024" y="1666287"/>
          <a:ext cx="9029534" cy="44689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7579"/>
                <a:gridCol w="1730068"/>
                <a:gridCol w="1137579"/>
                <a:gridCol w="1031116"/>
                <a:gridCol w="1569756"/>
                <a:gridCol w="1100556"/>
                <a:gridCol w="1322880"/>
              </a:tblGrid>
              <a:tr h="1117231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 dirty="0">
                          <a:effectLst/>
                          <a:latin typeface="Candara" panose="020E0502030303020204" pitchFamily="34" charset="0"/>
                        </a:rPr>
                        <a:t>Forrás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Rendelkezésre álló forrás  (támogatásra fordítható összeg)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Pályázati kiírások száma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Beérkezett pályázatok száma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Igényelt támogatás összege (Ft)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 dirty="0">
                          <a:effectLst/>
                          <a:latin typeface="Candara" panose="020E0502030303020204" pitchFamily="34" charset="0"/>
                        </a:rPr>
                        <a:t>Érvénytelen pályázatok száma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Támogatásban részesült pályázatok száma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670339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2011. évi EMMI forrás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628 900 000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17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2 389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2 074 029 576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75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827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670339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2012. évi EMMI forrás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1 090 942 000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34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1 459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2 435 432 770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71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 dirty="0">
                          <a:effectLst/>
                          <a:latin typeface="Candara" panose="020E0502030303020204" pitchFamily="34" charset="0"/>
                        </a:rPr>
                        <a:t>851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670339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Munkaerőpiaci alap forrás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1 425 000 000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40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797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 dirty="0">
                          <a:effectLst/>
                          <a:latin typeface="Candara" panose="020E0502030303020204" pitchFamily="34" charset="0"/>
                        </a:rPr>
                        <a:t>1 738 772 270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17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669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670339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2013. évi EMMI forrás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796 000 000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34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1 598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2 139 360 404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107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537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670339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2014. évi EMMI forrás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1 364 600 000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33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1 992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2 928 892 019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>
                          <a:effectLst/>
                          <a:latin typeface="Candara" panose="020E0502030303020204" pitchFamily="34" charset="0"/>
                        </a:rPr>
                        <a:t>80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u="none" strike="noStrike" dirty="0">
                          <a:effectLst/>
                          <a:latin typeface="Candara" panose="020E0502030303020204" pitchFamily="34" charset="0"/>
                        </a:rPr>
                        <a:t>935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552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" y="-1"/>
            <a:ext cx="9142415" cy="6859189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94553" y="175364"/>
            <a:ext cx="5433948" cy="1325563"/>
          </a:xfrm>
        </p:spPr>
        <p:txBody>
          <a:bodyPr>
            <a:normAutofit/>
          </a:bodyPr>
          <a:lstStyle/>
          <a:p>
            <a:pPr algn="r"/>
            <a:r>
              <a:rPr lang="hu-HU" sz="2800" b="1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Jelenleg futó </a:t>
            </a:r>
            <a:r>
              <a:rPr lang="hu-HU" sz="2800" b="1" dirty="0" smtClean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pályázatok</a:t>
            </a:r>
            <a:endParaRPr lang="hu-HU" sz="2800" b="1" dirty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9288" y="2206073"/>
            <a:ext cx="8312727" cy="3939144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None/>
            </a:pPr>
            <a:r>
              <a:rPr lang="hu-HU" sz="2000" dirty="0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endParaRPr lang="hu-HU" sz="2400" dirty="0"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6" name="Diagram 5"/>
          <p:cNvGraphicFramePr>
            <a:graphicFrameLocks/>
          </p:cNvGraphicFramePr>
          <p:nvPr>
            <p:extLst/>
          </p:nvPr>
        </p:nvGraphicFramePr>
        <p:xfrm>
          <a:off x="0" y="1627352"/>
          <a:ext cx="9324974" cy="4695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5204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" y="-1"/>
            <a:ext cx="9142415" cy="6859189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94553" y="175364"/>
            <a:ext cx="5433948" cy="1325563"/>
          </a:xfrm>
        </p:spPr>
        <p:txBody>
          <a:bodyPr>
            <a:normAutofit/>
          </a:bodyPr>
          <a:lstStyle/>
          <a:p>
            <a:pPr algn="r"/>
            <a:r>
              <a:rPr lang="hu-HU" sz="2800" b="1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Jelenleg futó </a:t>
            </a:r>
            <a:r>
              <a:rPr lang="hu-HU" sz="2800" b="1" dirty="0" smtClean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pályázatok</a:t>
            </a:r>
            <a:endParaRPr lang="hu-HU" sz="2800" b="1" dirty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9288" y="2206073"/>
            <a:ext cx="8312727" cy="3939144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None/>
            </a:pPr>
            <a:r>
              <a:rPr lang="hu-HU" sz="2000" dirty="0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endParaRPr lang="hu-HU" sz="2400" dirty="0"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6" name="Diagram 5"/>
          <p:cNvGraphicFramePr>
            <a:graphicFrameLocks/>
          </p:cNvGraphicFramePr>
          <p:nvPr>
            <p:extLst/>
          </p:nvPr>
        </p:nvGraphicFramePr>
        <p:xfrm>
          <a:off x="570490" y="1500927"/>
          <a:ext cx="8391525" cy="4986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5405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" y="-1"/>
            <a:ext cx="9142415" cy="6859189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94553" y="175364"/>
            <a:ext cx="5433948" cy="1325563"/>
          </a:xfrm>
        </p:spPr>
        <p:txBody>
          <a:bodyPr>
            <a:normAutofit/>
          </a:bodyPr>
          <a:lstStyle/>
          <a:p>
            <a:pPr algn="r"/>
            <a:r>
              <a:rPr lang="hu-HU" sz="2800" b="1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2015-2016. évi cselekvési program tervezetéről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9287" y="2214539"/>
            <a:ext cx="8370021" cy="3750831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hu-HU" sz="24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A 2015-2016. évi cselekvési program </a:t>
            </a:r>
            <a:r>
              <a:rPr lang="hu-HU" sz="2400" b="1" dirty="0" smtClean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kiemelt fejlesztési területei között szerepel: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hu-HU" sz="2400" i="1" dirty="0" smtClean="0">
                <a:latin typeface="Candara" panose="020E0502030303020204" pitchFamily="34" charset="0"/>
              </a:rPr>
              <a:t>„</a:t>
            </a:r>
            <a:r>
              <a:rPr lang="hu-HU" sz="2400" i="1" dirty="0" err="1">
                <a:latin typeface="Candara" panose="020E0502030303020204" pitchFamily="34" charset="0"/>
              </a:rPr>
              <a:t>aa</a:t>
            </a:r>
            <a:r>
              <a:rPr lang="hu-HU" sz="2400" i="1" dirty="0">
                <a:latin typeface="Candara" panose="020E0502030303020204" pitchFamily="34" charset="0"/>
              </a:rPr>
              <a:t>) </a:t>
            </a:r>
            <a:r>
              <a:rPr lang="hu-HU" sz="2400" dirty="0">
                <a:latin typeface="Candara" panose="020E0502030303020204" pitchFamily="34" charset="0"/>
              </a:rPr>
              <a:t>egységes, komplex, nemzeti tehetségazonosítási, kiválasztási és az egyéni fejlesztésen alapuló tehetséggondozó rendszer kialakítását;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hu-HU" sz="2400" i="1" dirty="0">
                <a:latin typeface="Candara" panose="020E0502030303020204" pitchFamily="34" charset="0"/>
              </a:rPr>
              <a:t>ab) </a:t>
            </a:r>
            <a:r>
              <a:rPr lang="hu-HU" sz="2400" dirty="0">
                <a:latin typeface="Candara" panose="020E0502030303020204" pitchFamily="34" charset="0"/>
              </a:rPr>
              <a:t>a rendelkezésre álló források költséghatékony felhasználását, a források felhasználásának összehangolását, a magyar tehetségsegítés eredményeinek hazai, az Európai Unió tagállamaival és más államokkal való megismertetését;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hu-HU" sz="2400" i="1" dirty="0" err="1">
                <a:latin typeface="Candara" panose="020E0502030303020204" pitchFamily="34" charset="0"/>
              </a:rPr>
              <a:t>ac</a:t>
            </a:r>
            <a:r>
              <a:rPr lang="hu-HU" sz="2400" i="1" dirty="0">
                <a:latin typeface="Candara" panose="020E0502030303020204" pitchFamily="34" charset="0"/>
              </a:rPr>
              <a:t>) </a:t>
            </a:r>
            <a:r>
              <a:rPr lang="hu-HU" sz="2400" dirty="0">
                <a:latin typeface="Candara" panose="020E0502030303020204" pitchFamily="34" charset="0"/>
              </a:rPr>
              <a:t>a tehetségsegítő programok folyamatos működtetését, a tehetségsegítő hagyományok őrzését és gazdagítását, a hazai, a hazai nemzetiségi és a határon túli magyar tehetségfejlesztő közösségek nemzeti együttműködésének segítését</a:t>
            </a:r>
            <a:r>
              <a:rPr lang="hu-HU" sz="2400" dirty="0" smtClean="0">
                <a:latin typeface="Candara" panose="020E0502030303020204" pitchFamily="34" charset="0"/>
              </a:rPr>
              <a:t>;”</a:t>
            </a:r>
            <a:endParaRPr lang="hu-HU" dirty="0"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93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" y="-1"/>
            <a:ext cx="9142415" cy="6859189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94553" y="175364"/>
            <a:ext cx="5433948" cy="1325563"/>
          </a:xfrm>
        </p:spPr>
        <p:txBody>
          <a:bodyPr>
            <a:normAutofit/>
          </a:bodyPr>
          <a:lstStyle/>
          <a:p>
            <a:pPr algn="r"/>
            <a:r>
              <a:rPr lang="hu-HU" sz="2800" b="1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2015-2016. évi cselekvési program tervezetéről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9287" y="2214539"/>
            <a:ext cx="8370021" cy="3750831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hu-HU" sz="24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A 2015-2016. évi cselekvési program </a:t>
            </a:r>
            <a:r>
              <a:rPr lang="hu-HU" sz="2400" b="1" dirty="0" smtClean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kiemelt fejlesztési területei között szerepel: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hu-HU" sz="2400" i="1" dirty="0" smtClean="0">
                <a:latin typeface="Candara" panose="020E0502030303020204" pitchFamily="34" charset="0"/>
              </a:rPr>
              <a:t>„</a:t>
            </a:r>
            <a:r>
              <a:rPr lang="hu-HU" sz="2400" i="1" dirty="0">
                <a:latin typeface="Candara" panose="020E0502030303020204" pitchFamily="34" charset="0"/>
              </a:rPr>
              <a:t>ad) </a:t>
            </a:r>
            <a:r>
              <a:rPr lang="hu-HU" sz="2400" dirty="0">
                <a:latin typeface="Candara" panose="020E0502030303020204" pitchFamily="34" charset="0"/>
              </a:rPr>
              <a:t>hosszú távú, kiszámítható és komplex tehetségfejlesztő programok megvalósításának elősegítését;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hu-HU" sz="2400" i="1" dirty="0" err="1">
                <a:latin typeface="Candara" panose="020E0502030303020204" pitchFamily="34" charset="0"/>
              </a:rPr>
              <a:t>ae</a:t>
            </a:r>
            <a:r>
              <a:rPr lang="hu-HU" sz="2400" i="1" dirty="0">
                <a:latin typeface="Candara" panose="020E0502030303020204" pitchFamily="34" charset="0"/>
              </a:rPr>
              <a:t>) </a:t>
            </a:r>
            <a:r>
              <a:rPr lang="hu-HU" sz="2400" dirty="0">
                <a:latin typeface="Candara" panose="020E0502030303020204" pitchFamily="34" charset="0"/>
              </a:rPr>
              <a:t>a </a:t>
            </a:r>
            <a:r>
              <a:rPr lang="hu-HU" sz="2400" dirty="0" err="1">
                <a:latin typeface="Candara" panose="020E0502030303020204" pitchFamily="34" charset="0"/>
              </a:rPr>
              <a:t>tehetségfelismerés</a:t>
            </a:r>
            <a:r>
              <a:rPr lang="hu-HU" sz="2400" dirty="0">
                <a:latin typeface="Candara" panose="020E0502030303020204" pitchFamily="34" charset="0"/>
              </a:rPr>
              <a:t> és tehetséggondozás szervezeti rendszeréhez való hozzáférés különbségeinek feltárását és a hozzáférés esélyeinek javítását, különös tekintettel a roma tanulók, a fogyatékossággal élők, és a hátrányos helyzetű kistérségekben élő tehetséges fiatalok tehetségsegítő programokba történő bevonására;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hu-HU" sz="2400" i="1" dirty="0" err="1">
                <a:latin typeface="Candara" panose="020E0502030303020204" pitchFamily="34" charset="0"/>
              </a:rPr>
              <a:t>af</a:t>
            </a:r>
            <a:r>
              <a:rPr lang="hu-HU" sz="2400" i="1" dirty="0">
                <a:latin typeface="Candara" panose="020E0502030303020204" pitchFamily="34" charset="0"/>
              </a:rPr>
              <a:t>) </a:t>
            </a:r>
            <a:r>
              <a:rPr lang="hu-HU" sz="2400" dirty="0">
                <a:latin typeface="Candara" panose="020E0502030303020204" pitchFamily="34" charset="0"/>
              </a:rPr>
              <a:t>a kiemelkedő tehetségek támogatását</a:t>
            </a:r>
            <a:r>
              <a:rPr lang="hu-HU" sz="2400" dirty="0" smtClean="0">
                <a:latin typeface="Candara" panose="020E0502030303020204" pitchFamily="34" charset="0"/>
              </a:rPr>
              <a:t>;”</a:t>
            </a:r>
            <a:r>
              <a:rPr lang="hu-HU" sz="2400" dirty="0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endParaRPr lang="hu-HU" dirty="0"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16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" y="-1"/>
            <a:ext cx="9142415" cy="6859189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94553" y="175364"/>
            <a:ext cx="5433948" cy="1325563"/>
          </a:xfrm>
        </p:spPr>
        <p:txBody>
          <a:bodyPr>
            <a:normAutofit/>
          </a:bodyPr>
          <a:lstStyle/>
          <a:p>
            <a:pPr algn="r"/>
            <a:r>
              <a:rPr lang="hu-HU" sz="2800" b="1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2015-2016. évi cselekvési program tervezetéről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9287" y="2214539"/>
            <a:ext cx="8370021" cy="375083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hu-HU" sz="22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A 2015-2016. évi cselekvési program </a:t>
            </a:r>
            <a:r>
              <a:rPr lang="hu-HU" sz="2200" b="1" dirty="0" smtClean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kiemelt fejlesztési területei között szerepel: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2200" i="1" dirty="0" smtClean="0">
                <a:latin typeface="Candara" panose="020E0502030303020204" pitchFamily="34" charset="0"/>
              </a:rPr>
              <a:t>„</a:t>
            </a:r>
            <a:r>
              <a:rPr lang="hu-HU" sz="2200" i="1" dirty="0" err="1" smtClean="0">
                <a:latin typeface="Candara" panose="020E0502030303020204" pitchFamily="34" charset="0"/>
              </a:rPr>
              <a:t>ag</a:t>
            </a:r>
            <a:r>
              <a:rPr lang="hu-HU" sz="2200" i="1" dirty="0">
                <a:latin typeface="Candara" panose="020E0502030303020204" pitchFamily="34" charset="0"/>
              </a:rPr>
              <a:t>) </a:t>
            </a:r>
            <a:r>
              <a:rPr lang="hu-HU" sz="2200" dirty="0">
                <a:latin typeface="Candara" panose="020E0502030303020204" pitchFamily="34" charset="0"/>
              </a:rPr>
              <a:t>a tehetség fejlesztését és hasznosulását segítő környezet biztosítását, a tehetséges fiatalok társadalmi felelősségvállalásának erősítését és annak elősegítését, hogy a tehetséges magyar fiatalok tudásukat és tehetségüket hosszú távon Magyarországon kamatoztassák;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2200" i="1" dirty="0">
                <a:latin typeface="Candara" panose="020E0502030303020204" pitchFamily="34" charset="0"/>
              </a:rPr>
              <a:t>ah) </a:t>
            </a:r>
            <a:r>
              <a:rPr lang="hu-HU" sz="2200" dirty="0">
                <a:latin typeface="Candara" panose="020E0502030303020204" pitchFamily="34" charset="0"/>
              </a:rPr>
              <a:t>a külföldi programokban résztvevő tehetséges magyar fiatalok hazatérésének ösztönzését</a:t>
            </a:r>
            <a:r>
              <a:rPr lang="hu-HU" sz="2200" dirty="0" smtClean="0">
                <a:latin typeface="Candara" panose="020E0502030303020204" pitchFamily="34" charset="0"/>
              </a:rPr>
              <a:t>;”</a:t>
            </a:r>
            <a:r>
              <a:rPr lang="hu-HU" sz="2200" dirty="0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endParaRPr lang="hu-HU" sz="2200" dirty="0"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71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" y="-1"/>
            <a:ext cx="9142415" cy="6859189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94553" y="175364"/>
            <a:ext cx="5433948" cy="1325563"/>
          </a:xfrm>
        </p:spPr>
        <p:txBody>
          <a:bodyPr>
            <a:normAutofit/>
          </a:bodyPr>
          <a:lstStyle/>
          <a:p>
            <a:pPr algn="r"/>
            <a:r>
              <a:rPr lang="hu-HU" sz="2800" b="1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2015-2016. évi cselekvési program tervezetéről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9287" y="2214539"/>
            <a:ext cx="8370021" cy="375083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hu-HU" sz="22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A 2015-2016. évi cselekvési program </a:t>
            </a:r>
            <a:r>
              <a:rPr lang="hu-HU" sz="2200" b="1" dirty="0" smtClean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kiemelt fejlesztési területei között szerepel: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2200" i="1" dirty="0" smtClean="0">
                <a:latin typeface="Candara" panose="020E0502030303020204" pitchFamily="34" charset="0"/>
              </a:rPr>
              <a:t>„</a:t>
            </a:r>
            <a:r>
              <a:rPr lang="hu-HU" sz="2200" i="1" dirty="0" err="1">
                <a:latin typeface="Candara" panose="020E0502030303020204" pitchFamily="34" charset="0"/>
              </a:rPr>
              <a:t>ai</a:t>
            </a:r>
            <a:r>
              <a:rPr lang="hu-HU" sz="2200" i="1" dirty="0">
                <a:latin typeface="Candara" panose="020E0502030303020204" pitchFamily="34" charset="0"/>
              </a:rPr>
              <a:t>) </a:t>
            </a:r>
            <a:r>
              <a:rPr lang="hu-HU" sz="2200" dirty="0">
                <a:latin typeface="Candara" panose="020E0502030303020204" pitchFamily="34" charset="0"/>
              </a:rPr>
              <a:t>a tehetséggondozásban érintett szereplők szakmai tevékenységének fejlesztését, a tehetségfejlesztési programok eredményességének és hatékonyságának vizsgálatát; továbbá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2200" i="1" dirty="0">
                <a:latin typeface="Candara" panose="020E0502030303020204" pitchFamily="34" charset="0"/>
              </a:rPr>
              <a:t>aj) </a:t>
            </a:r>
            <a:r>
              <a:rPr lang="hu-HU" sz="2200" dirty="0">
                <a:latin typeface="Candara" panose="020E0502030303020204" pitchFamily="34" charset="0"/>
              </a:rPr>
              <a:t>a tehetségsegítő személyek és szervezetek fokozottabb </a:t>
            </a:r>
            <a:r>
              <a:rPr lang="hu-HU" sz="2200" dirty="0" smtClean="0">
                <a:latin typeface="Candara" panose="020E0502030303020204" pitchFamily="34" charset="0"/>
              </a:rPr>
              <a:t>megbecsülését”</a:t>
            </a:r>
            <a:r>
              <a:rPr lang="hu-HU" sz="2200" dirty="0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endParaRPr lang="hu-HU" sz="2200" dirty="0"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41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" y="-1"/>
            <a:ext cx="9142415" cy="6859189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94553" y="175364"/>
            <a:ext cx="5433948" cy="1325563"/>
          </a:xfrm>
        </p:spPr>
        <p:txBody>
          <a:bodyPr>
            <a:normAutofit/>
          </a:bodyPr>
          <a:lstStyle/>
          <a:p>
            <a:pPr algn="r"/>
            <a:r>
              <a:rPr lang="hu-HU" sz="2800" b="1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2015-2016. évi cselekvési program </a:t>
            </a:r>
            <a:r>
              <a:rPr lang="hu-HU" sz="2800" b="1" dirty="0" smtClean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tervezetéről</a:t>
            </a:r>
            <a:endParaRPr lang="hu-HU" sz="2800" b="1" dirty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9288" y="2206073"/>
            <a:ext cx="8312727" cy="393914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hu-HU" sz="2400" b="1" dirty="0" smtClean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A 2015-2016. évi cselekvési program kiemelt </a:t>
            </a:r>
            <a:r>
              <a:rPr lang="hu-HU" sz="24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fejlesztési területekhez </a:t>
            </a:r>
            <a:r>
              <a:rPr lang="hu-HU" sz="2400" b="1" dirty="0" smtClean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kapcsolódó </a:t>
            </a:r>
            <a:r>
              <a:rPr lang="hu-HU" sz="24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tervezett egyes </a:t>
            </a:r>
            <a:r>
              <a:rPr lang="hu-HU" sz="2400" b="1" dirty="0" smtClean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feladatainak </a:t>
            </a:r>
            <a:r>
              <a:rPr lang="hu-HU" sz="24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három fő </a:t>
            </a:r>
            <a:r>
              <a:rPr lang="hu-HU" sz="2400" b="1" dirty="0" smtClean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intézkedéscsoportja:</a:t>
            </a:r>
            <a:endParaRPr lang="hu-HU" sz="2400" b="1" dirty="0">
              <a:solidFill>
                <a:schemeClr val="accent6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romanUcPeriod"/>
            </a:pPr>
            <a:r>
              <a:rPr lang="hu-HU" sz="2400" dirty="0" smtClean="0">
                <a:latin typeface="Candara" panose="020E0502030303020204" pitchFamily="34" charset="0"/>
              </a:rPr>
              <a:t>A </a:t>
            </a:r>
            <a:r>
              <a:rPr lang="hu-HU" sz="2400" dirty="0">
                <a:latin typeface="Candara" panose="020E0502030303020204" pitchFamily="34" charset="0"/>
              </a:rPr>
              <a:t>hazai és a határon túli tehetséges tanulók, fiatalok támogatása; </a:t>
            </a:r>
            <a:endParaRPr lang="hu-HU" sz="2400" dirty="0" smtClean="0">
              <a:latin typeface="Candara" panose="020E0502030303020204" pitchFamily="34" charset="0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romanUcPeriod"/>
            </a:pPr>
            <a:r>
              <a:rPr lang="hu-HU" sz="2400" dirty="0" smtClean="0">
                <a:latin typeface="Candara" panose="020E0502030303020204" pitchFamily="34" charset="0"/>
              </a:rPr>
              <a:t>A </a:t>
            </a:r>
            <a:r>
              <a:rPr lang="hu-HU" sz="2400" dirty="0">
                <a:latin typeface="Candara" panose="020E0502030303020204" pitchFamily="34" charset="0"/>
              </a:rPr>
              <a:t>hazai és a határon túli tehetséggondozó személyek, szervezetek, közösségek támogatása; </a:t>
            </a:r>
          </a:p>
          <a:p>
            <a:pPr marL="514350" indent="-514350">
              <a:lnSpc>
                <a:spcPct val="100000"/>
              </a:lnSpc>
              <a:buFont typeface="+mj-lt"/>
              <a:buAutoNum type="romanUcPeriod"/>
            </a:pPr>
            <a:r>
              <a:rPr lang="hu-HU" sz="2400" dirty="0" smtClean="0">
                <a:latin typeface="Candara" panose="020E0502030303020204" pitchFamily="34" charset="0"/>
              </a:rPr>
              <a:t>A </a:t>
            </a:r>
            <a:r>
              <a:rPr lang="hu-HU" sz="2400" dirty="0">
                <a:latin typeface="Candara" panose="020E0502030303020204" pitchFamily="34" charset="0"/>
              </a:rPr>
              <a:t>Stratégia megvalósításának segítése, szakmai, intézményi és információs rendszerének továbbfejlesztése. </a:t>
            </a:r>
            <a:endParaRPr lang="hu-HU" sz="7200" dirty="0"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buNone/>
            </a:pPr>
            <a:endParaRPr lang="hu-HU" sz="1800" dirty="0" smtClean="0"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00000"/>
              </a:lnSpc>
              <a:buNone/>
            </a:pPr>
            <a:r>
              <a:rPr lang="hu-HU" sz="1800" dirty="0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endParaRPr lang="hu-HU" sz="2400" dirty="0"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24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" y="-1"/>
            <a:ext cx="9142415" cy="6859189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94553" y="175364"/>
            <a:ext cx="5433948" cy="1325563"/>
          </a:xfrm>
        </p:spPr>
        <p:txBody>
          <a:bodyPr>
            <a:normAutofit/>
          </a:bodyPr>
          <a:lstStyle/>
          <a:p>
            <a:pPr algn="r"/>
            <a:r>
              <a:rPr lang="hu-HU" sz="2800" b="1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2015-2016. évi cselekvési program tervezetéről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9287" y="2214539"/>
            <a:ext cx="8370021" cy="375083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hu-HU" sz="2000" b="1" dirty="0" smtClean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I.) A hazai és a határon túli tehetséges tanulók, fiatalok támogatása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1800" dirty="0" smtClean="0">
                <a:latin typeface="Candara" panose="020E0502030303020204" pitchFamily="34" charset="0"/>
              </a:rPr>
              <a:t>I.1. Támogatni kell a matematikai, a természettudományos, a technikai, digitális, valamint a szakmatanuláshoz szükséges kompetenciák erősítését segítő programokat.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1800" dirty="0" smtClean="0">
                <a:latin typeface="Candara" panose="020E0502030303020204" pitchFamily="34" charset="0"/>
              </a:rPr>
              <a:t>I.2</a:t>
            </a:r>
            <a:r>
              <a:rPr lang="hu-HU" sz="1800" dirty="0">
                <a:latin typeface="Candara" panose="020E0502030303020204" pitchFamily="34" charset="0"/>
              </a:rPr>
              <a:t>. Támogatni kell a köznevelési és a kulturális intézményekben működő tehetséggondozó programokat</a:t>
            </a:r>
            <a:r>
              <a:rPr lang="hu-HU" sz="1800" dirty="0" smtClean="0">
                <a:latin typeface="Candara" panose="020E0502030303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1800" dirty="0">
                <a:latin typeface="Candara" panose="020E0502030303020204" pitchFamily="34" charset="0"/>
              </a:rPr>
              <a:t>I.3. Támogatni kell hazánk nemzeti kulturális örökségének megőrzését, a nemzetiségi hagyományok és a népi kultúra ápolását felvállaló tehetséggondozó programokat</a:t>
            </a:r>
            <a:r>
              <a:rPr lang="hu-HU" sz="1800" dirty="0" smtClean="0">
                <a:latin typeface="Candara" panose="020E0502030303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1800" dirty="0">
                <a:latin typeface="Candara" panose="020E0502030303020204" pitchFamily="34" charset="0"/>
              </a:rPr>
              <a:t>I.4. Támogatni kell a tehetséges fiatalok felkészítését végző művészetoktatási intézmények tehetséggondozó programjait</a:t>
            </a:r>
            <a:r>
              <a:rPr lang="hu-HU" sz="1800" dirty="0" smtClean="0">
                <a:latin typeface="Candara" panose="020E0502030303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1800" dirty="0">
                <a:latin typeface="Candara" panose="020E0502030303020204" pitchFamily="34" charset="0"/>
              </a:rPr>
              <a:t>I.5. Támogatni kell a sportágválasztó rendezvényeket</a:t>
            </a:r>
            <a:r>
              <a:rPr lang="hu-HU" sz="1800" dirty="0" smtClean="0">
                <a:latin typeface="Candara" panose="020E0502030303020204" pitchFamily="34" charset="0"/>
              </a:rPr>
              <a:t>.</a:t>
            </a:r>
            <a:endParaRPr lang="hu-HU" sz="18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01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" y="-1"/>
            <a:ext cx="9142415" cy="6859189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94553" y="175364"/>
            <a:ext cx="5433948" cy="1325563"/>
          </a:xfrm>
        </p:spPr>
        <p:txBody>
          <a:bodyPr>
            <a:normAutofit/>
          </a:bodyPr>
          <a:lstStyle/>
          <a:p>
            <a:pPr algn="r"/>
            <a:r>
              <a:rPr lang="hu-HU" sz="2800" b="1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2015-2016. évi cselekvési program tervezetéről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9287" y="2214539"/>
            <a:ext cx="8370021" cy="3750831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hu-HU" sz="2600" b="1" dirty="0" smtClean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I</a:t>
            </a:r>
            <a:r>
              <a:rPr lang="hu-HU" sz="26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.) A hazai és a határon túli tehetséges tanulók, fiatalok </a:t>
            </a:r>
            <a:r>
              <a:rPr lang="hu-HU" sz="2600" b="1" dirty="0" smtClean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támogatása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hu-HU" sz="2400" dirty="0">
                <a:latin typeface="Candara" panose="020E0502030303020204" pitchFamily="34" charset="0"/>
              </a:rPr>
              <a:t>I.6. A minősített tehetséggondozó műhely címmel rendelkezők számára biztosítani kell a folyamatos támogatást.</a:t>
            </a:r>
            <a:endParaRPr lang="hu-HU" sz="2000" dirty="0">
              <a:latin typeface="Candara" panose="020E0502030303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hu-HU" sz="2400" dirty="0" smtClean="0">
                <a:latin typeface="Candara" panose="020E0502030303020204" pitchFamily="34" charset="0"/>
              </a:rPr>
              <a:t>I.7</a:t>
            </a:r>
            <a:r>
              <a:rPr lang="hu-HU" sz="2400" dirty="0">
                <a:latin typeface="Candara" panose="020E0502030303020204" pitchFamily="34" charset="0"/>
              </a:rPr>
              <a:t>. Támogatni kell a szakképzésben részt vevő tehetséges fiatalok tehetséggondozását és az ezt segítő alkotópedagógiai műhelyek működését</a:t>
            </a:r>
            <a:r>
              <a:rPr lang="hu-HU" sz="2400" dirty="0" smtClean="0">
                <a:latin typeface="Candara" panose="020E0502030303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hu-HU" sz="2400" dirty="0">
                <a:latin typeface="Candara" panose="020E0502030303020204" pitchFamily="34" charset="0"/>
              </a:rPr>
              <a:t>I.8. Támogatni kell a fogyatékossággal élő tehetséges fiatalokat támogató, integráló környezetben megvalósuló tehetségsegítő programokat, illetve a fogyatékossággal élő fiatalok tehetségsegítő programokban való részvételét</a:t>
            </a:r>
            <a:r>
              <a:rPr lang="hu-HU" sz="2400" dirty="0" smtClean="0">
                <a:latin typeface="Candara" panose="020E0502030303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hu-HU" sz="2400" dirty="0">
                <a:latin typeface="Candara" panose="020E0502030303020204" pitchFamily="34" charset="0"/>
              </a:rPr>
              <a:t>I.9. Támogatni kell a tehetséges roma, hátrányos helyzetű és halmozottan hátrányos helyzetű fiataloknak szóló tehetséggondozó programok megvalósítását, valamint a tehetségsegítő szolgáltatásokhoz való hozzáférésüket, továbbá a roma fiatalok tehetségsegítővé válását</a:t>
            </a:r>
            <a:r>
              <a:rPr lang="hu-HU" sz="2400" dirty="0" smtClean="0">
                <a:latin typeface="Candara" panose="020E0502030303020204" pitchFamily="34" charset="0"/>
              </a:rPr>
              <a:t>.</a:t>
            </a:r>
            <a:endParaRPr lang="hu-HU" sz="2400" dirty="0">
              <a:latin typeface="Candara" panose="020E0502030303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hu-HU" sz="2200" dirty="0"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6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" y="-1"/>
            <a:ext cx="9142415" cy="6859189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94553" y="175364"/>
            <a:ext cx="5433948" cy="1325563"/>
          </a:xfrm>
        </p:spPr>
        <p:txBody>
          <a:bodyPr>
            <a:normAutofit/>
          </a:bodyPr>
          <a:lstStyle/>
          <a:p>
            <a:pPr algn="r"/>
            <a:r>
              <a:rPr lang="hu-HU" sz="2800" b="1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2015-2016. évi cselekvési program tervezetéről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9287" y="2214539"/>
            <a:ext cx="8370021" cy="375083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hu-HU" sz="2000" b="1" dirty="0" smtClean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I</a:t>
            </a:r>
            <a:r>
              <a:rPr lang="hu-HU" sz="20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.) A hazai és a határon túli tehetséges tanulók, fiatalok </a:t>
            </a:r>
            <a:r>
              <a:rPr lang="hu-HU" sz="2000" b="1" dirty="0" smtClean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támogatása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1800" dirty="0" smtClean="0">
                <a:latin typeface="Candara" panose="020E0502030303020204" pitchFamily="34" charset="0"/>
              </a:rPr>
              <a:t>I.10</a:t>
            </a:r>
            <a:r>
              <a:rPr lang="hu-HU" sz="1800" dirty="0">
                <a:latin typeface="Candara" panose="020E0502030303020204" pitchFamily="34" charset="0"/>
              </a:rPr>
              <a:t>. Támogatni kell a tehetséges határon túli magyar középiskolás tanulókat</a:t>
            </a:r>
            <a:r>
              <a:rPr lang="hu-HU" sz="1800" dirty="0" smtClean="0">
                <a:latin typeface="Candara" panose="020E0502030303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1800" dirty="0">
                <a:latin typeface="Candara" panose="020E0502030303020204" pitchFamily="34" charset="0"/>
              </a:rPr>
              <a:t>I.11. Támogatni kell az Országos Középiskolai Tanulmányi Versenyek (OKTV), a Szakmacsoportos szakmai előkészítő Érettségi Tantárgyak Versenye (SZÉTV) és az Országos Tudományos Diákköri Konferencia (OTDK) megszervezését, továbbá a nagy hagyományú és szakmailag elismert versenyeket</a:t>
            </a:r>
            <a:r>
              <a:rPr lang="hu-HU" sz="1800" dirty="0" smtClean="0">
                <a:latin typeface="Candara" panose="020E0502030303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1800" dirty="0">
                <a:latin typeface="Candara" panose="020E0502030303020204" pitchFamily="34" charset="0"/>
              </a:rPr>
              <a:t>I.12. Támogatni kell a tehetséges magyar fiatalok nemzetközi tanulmányi és művészeti versenyeken, diákolimpiákon való részvételét</a:t>
            </a:r>
            <a:r>
              <a:rPr lang="hu-HU" sz="1800" dirty="0" smtClean="0">
                <a:latin typeface="Candara" panose="020E0502030303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1800" dirty="0">
                <a:latin typeface="Candara" panose="020E0502030303020204" pitchFamily="34" charset="0"/>
              </a:rPr>
              <a:t>I.13. Támogatni kell a hazai és a határon túli Tudományos Diákkörök műhelyeit és rendezvényeit, továbbá a hallgatók és oktatóik részvételét az Országos Tudományos Diákköri Konferencián</a:t>
            </a:r>
            <a:r>
              <a:rPr lang="hu-HU" sz="1800" dirty="0" smtClean="0">
                <a:latin typeface="Candara" panose="020E0502030303020204" pitchFamily="34" charset="0"/>
              </a:rPr>
              <a:t>.</a:t>
            </a:r>
            <a:endParaRPr lang="hu-HU" sz="1800" dirty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hu-HU" sz="1600" dirty="0"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70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" y="-1"/>
            <a:ext cx="9142415" cy="6859189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94553" y="175364"/>
            <a:ext cx="5433948" cy="1325563"/>
          </a:xfrm>
        </p:spPr>
        <p:txBody>
          <a:bodyPr>
            <a:normAutofit/>
          </a:bodyPr>
          <a:lstStyle/>
          <a:p>
            <a:pPr algn="r"/>
            <a:r>
              <a:rPr lang="hu-HU" sz="2800" b="1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2015-2016. évi cselekvési program tervezetéről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9287" y="2214539"/>
            <a:ext cx="8370021" cy="375083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hu-HU" sz="2000" b="1" dirty="0" smtClean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I</a:t>
            </a:r>
            <a:r>
              <a:rPr lang="hu-HU" sz="20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.) A hazai és a határon túli tehetséges tanulók, fiatalok </a:t>
            </a:r>
            <a:r>
              <a:rPr lang="hu-HU" sz="2000" b="1" dirty="0" smtClean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támogatása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1800" dirty="0">
                <a:latin typeface="Candara" panose="020E0502030303020204" pitchFamily="34" charset="0"/>
              </a:rPr>
              <a:t>I.14. Támogatni kell a felsőoktatási intézményekben megvalósuló komplex tehetséggondozó programokat</a:t>
            </a:r>
            <a:r>
              <a:rPr lang="hu-HU" sz="1800" dirty="0" smtClean="0">
                <a:latin typeface="Candara" panose="020E0502030303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1800" dirty="0">
                <a:latin typeface="Candara" panose="020E0502030303020204" pitchFamily="34" charset="0"/>
              </a:rPr>
              <a:t>I.15. Egyedi fejlesztéssel és speciális, akár ösztöndíj típusú támogatással kell segíteni a kiemelkedően tehetséges fiatalokat.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1800" dirty="0">
                <a:latin typeface="Candara" panose="020E0502030303020204" pitchFamily="34" charset="0"/>
              </a:rPr>
              <a:t>I.16. Támogatni kell az Oktatási Hivatal által nyilvántartott szakkollégiumokat</a:t>
            </a:r>
            <a:r>
              <a:rPr lang="hu-HU" sz="1800" dirty="0" smtClean="0">
                <a:latin typeface="Candara" panose="020E0502030303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1800" dirty="0">
                <a:latin typeface="Candara" panose="020E0502030303020204" pitchFamily="34" charset="0"/>
              </a:rPr>
              <a:t>I.17. Támogatni kell a fiatal felnőtt tehetségek társadalmi felelősségvállalását elősegítő programokat</a:t>
            </a:r>
            <a:r>
              <a:rPr lang="hu-HU" sz="1800" dirty="0" smtClean="0">
                <a:latin typeface="Candara" panose="020E0502030303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1800" dirty="0">
                <a:latin typeface="Candara" panose="020E0502030303020204" pitchFamily="34" charset="0"/>
              </a:rPr>
              <a:t>I.18. Támogatni kell a tehetséges magyar fiatalok munkavállalását, a külföldi programokban résztvevő magyar tehetségek hazatérését, gyakornoki tevékenységét</a:t>
            </a:r>
            <a:r>
              <a:rPr lang="hu-HU" sz="1800" dirty="0" smtClean="0">
                <a:latin typeface="Candara" panose="020E0502030303020204" pitchFamily="34" charset="0"/>
              </a:rPr>
              <a:t>.</a:t>
            </a:r>
            <a:endParaRPr lang="hu-HU" sz="1800" dirty="0"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74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" y="-1"/>
            <a:ext cx="9142415" cy="6859189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94553" y="175364"/>
            <a:ext cx="5433948" cy="1325563"/>
          </a:xfrm>
        </p:spPr>
        <p:txBody>
          <a:bodyPr>
            <a:normAutofit/>
          </a:bodyPr>
          <a:lstStyle/>
          <a:p>
            <a:pPr algn="r"/>
            <a:r>
              <a:rPr lang="hu-HU" sz="2800" b="1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2015-2016. évi cselekvési program tervezetéről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9287" y="2026997"/>
            <a:ext cx="8370021" cy="412591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hu-HU" sz="2000" b="1" dirty="0" smtClean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II</a:t>
            </a:r>
            <a:r>
              <a:rPr lang="hu-HU" sz="20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.) A hazai és a határon túli tehetséggondozó személyek, szervezetek, közösségek támogatása </a:t>
            </a:r>
            <a:endParaRPr lang="hu-HU" sz="2000" dirty="0">
              <a:solidFill>
                <a:schemeClr val="accent6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hu-HU" sz="1600" dirty="0">
                <a:latin typeface="Candara" panose="020E0502030303020204" pitchFamily="34" charset="0"/>
              </a:rPr>
              <a:t>II.1. Szakmai elismerés révén támogatni kell a kiemelkedő tehetséggondozó személyeket, szervezeteket, közösségeket, programokat és megjelenésüket a médiában, valamint a tehetséges fiatalok médián keresztüli megismertetését</a:t>
            </a:r>
            <a:r>
              <a:rPr lang="hu-HU" sz="1600" dirty="0" smtClean="0">
                <a:latin typeface="Candara" panose="020E0502030303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1600" dirty="0">
                <a:latin typeface="Candara" panose="020E0502030303020204" pitchFamily="34" charset="0"/>
              </a:rPr>
              <a:t>II.2. Támogatni kell a tehetséggondozó szakemberek és pedagógusok képzését határon innen és túl</a:t>
            </a:r>
            <a:r>
              <a:rPr lang="hu-HU" sz="1600" dirty="0" smtClean="0">
                <a:latin typeface="Candara" panose="020E0502030303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1600" dirty="0">
                <a:latin typeface="Candara" panose="020E0502030303020204" pitchFamily="34" charset="0"/>
              </a:rPr>
              <a:t>II.3. Támogatni kell a hazai és a határon túli Tehetségsegítő Tanácsokat, tehetségfejlesztő szervezeteket és közösségeket, továbbá a tehetségsegítő szervezetek hálózatainak kialakulását</a:t>
            </a:r>
            <a:r>
              <a:rPr lang="hu-HU" sz="1600" dirty="0" smtClean="0">
                <a:latin typeface="Candara" panose="020E0502030303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1600" dirty="0">
                <a:latin typeface="Candara" panose="020E0502030303020204" pitchFamily="34" charset="0"/>
              </a:rPr>
              <a:t>II.4. Családoknak szóló, helyi, szemléletformáló programok támogatásával elő kell segíteni a tehetséget felismerő és elismerő, a tehetség kibontakozását támogató családi háttér kialakulását, valamint támogatni kell a tehetséges gyermekek családi hátterének megerősítését</a:t>
            </a:r>
            <a:r>
              <a:rPr lang="hu-HU" sz="1600" dirty="0" smtClean="0">
                <a:latin typeface="Candara" panose="020E0502030303020204" pitchFamily="34" charset="0"/>
              </a:rPr>
              <a:t>.</a:t>
            </a:r>
            <a:endParaRPr lang="hu-HU" sz="16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24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" y="-1"/>
            <a:ext cx="9142415" cy="6859189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94553" y="175364"/>
            <a:ext cx="5433948" cy="1325563"/>
          </a:xfrm>
        </p:spPr>
        <p:txBody>
          <a:bodyPr>
            <a:normAutofit/>
          </a:bodyPr>
          <a:lstStyle/>
          <a:p>
            <a:pPr algn="r"/>
            <a:r>
              <a:rPr lang="hu-HU" sz="2800" b="1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2015-2016. évi cselekvési program tervezetéről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9287" y="2026997"/>
            <a:ext cx="8370021" cy="412591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hu-HU" sz="2000" b="1" dirty="0" smtClean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III</a:t>
            </a:r>
            <a:r>
              <a:rPr lang="hu-HU" sz="20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.) A Nemzeti Tehetség Program megvalósításának segítése, szakmai, intézményi és információs rendszerének </a:t>
            </a:r>
            <a:r>
              <a:rPr lang="hu-HU" sz="2000" b="1" dirty="0" smtClean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továbbfejlesztése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1600" dirty="0">
                <a:latin typeface="Candara" panose="020E0502030303020204" pitchFamily="34" charset="0"/>
              </a:rPr>
              <a:t>III.1. Működtetni kell a Nemzeti Tehetségügyi Koordinációs Fórumot. </a:t>
            </a:r>
            <a:endParaRPr lang="hu-HU" sz="1600" dirty="0" smtClean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hu-HU" sz="1600" dirty="0">
                <a:latin typeface="Candara" panose="020E0502030303020204" pitchFamily="34" charset="0"/>
              </a:rPr>
              <a:t>III.2. A tehetséggondozó programok támogatását a tanév rendjéhez kell igazítani. </a:t>
            </a:r>
            <a:endParaRPr lang="hu-HU" sz="1600" dirty="0" smtClean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hu-HU" sz="1600" dirty="0">
                <a:latin typeface="Candara" panose="020E0502030303020204" pitchFamily="34" charset="0"/>
              </a:rPr>
              <a:t>III.3. Létre kell hozni és működtetni kell a tehetségazonosítás és tehetséggondozás koordinációját támogató információs rendszert. </a:t>
            </a:r>
            <a:endParaRPr lang="hu-HU" sz="1600" dirty="0" smtClean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hu-HU" sz="1600" dirty="0">
                <a:latin typeface="Candara" panose="020E0502030303020204" pitchFamily="34" charset="0"/>
              </a:rPr>
              <a:t>III.4. Támogatni kell a Budapesti Európai Tehetségközpont működését, stratégiai továbbfejlesztését, valamint európai tehetséghálózati munkáját</a:t>
            </a:r>
            <a:r>
              <a:rPr lang="hu-HU" sz="1600" dirty="0" smtClean="0">
                <a:latin typeface="Candara" panose="020E0502030303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1600" dirty="0">
                <a:latin typeface="Candara" panose="020E0502030303020204" pitchFamily="34" charset="0"/>
              </a:rPr>
              <a:t>III.5. Ki kell dolgozni a tehetséggondozásban érintett szereplők szakmai tevékenysége vizsgálatának, a tehetségfejlesztési programok eredményességének és hatékonyságának mérési rendszerét, és felmérést kell készíteni ezen programok helyzetéről. Elő kell segíteni a tehetséggondozásban érintett szereplők szakmai tevékenységének fejlesztését, támogatni kell a jó gyakorlatok széleskörű elterjesztését. </a:t>
            </a:r>
          </a:p>
          <a:p>
            <a:pPr marL="0" indent="0">
              <a:lnSpc>
                <a:spcPct val="100000"/>
              </a:lnSpc>
              <a:buNone/>
            </a:pPr>
            <a:endParaRPr lang="hu-HU" sz="16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1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" y="-1"/>
            <a:ext cx="9142415" cy="6859189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94553" y="175364"/>
            <a:ext cx="5433948" cy="1325563"/>
          </a:xfrm>
        </p:spPr>
        <p:txBody>
          <a:bodyPr>
            <a:normAutofit/>
          </a:bodyPr>
          <a:lstStyle/>
          <a:p>
            <a:pPr algn="r"/>
            <a:r>
              <a:rPr lang="hu-HU" sz="2800" b="1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2015-2016. évi cselekvési program tervezetéről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9287" y="1820702"/>
            <a:ext cx="8370021" cy="453850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hu-HU" sz="2000" b="1" dirty="0" smtClean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III</a:t>
            </a:r>
            <a:r>
              <a:rPr lang="hu-HU" sz="20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.) A Nemzeti Tehetség Program megvalósításának segítése, szakmai, intézményi és információs rendszerének </a:t>
            </a:r>
            <a:r>
              <a:rPr lang="hu-HU" sz="2000" b="1" dirty="0" smtClean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továbbfejlesztése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1600" dirty="0">
                <a:latin typeface="Candara" panose="020E0502030303020204" pitchFamily="34" charset="0"/>
              </a:rPr>
              <a:t>III.6. Fel kell tárni a tehetséggondozás szervezeti rendszeréhez való hozzáférés különbségeit és javaslatot kell tenni annak rendszerszintű javítására</a:t>
            </a:r>
            <a:r>
              <a:rPr lang="hu-HU" sz="1600" dirty="0" smtClean="0">
                <a:latin typeface="Candara" panose="020E0502030303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1600" dirty="0">
                <a:latin typeface="Candara" panose="020E0502030303020204" pitchFamily="34" charset="0"/>
              </a:rPr>
              <a:t>III.7. Ki kell dolgozni a minősített tehetséggondozó műhely cím feltételrendszerét. </a:t>
            </a:r>
            <a:endParaRPr lang="hu-HU" sz="1600" dirty="0" smtClean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hu-HU" sz="1600" dirty="0">
                <a:latin typeface="Candara" panose="020E0502030303020204" pitchFamily="34" charset="0"/>
              </a:rPr>
              <a:t>III.8. Ki kell dolgozni az egységes, nemzeti, komplex tehetségazonosítási rendszert az országos mérésekkel összhangban, és le kell folytatni a tehetségazonosítás pilot szakaszát</a:t>
            </a:r>
            <a:r>
              <a:rPr lang="hu-HU" sz="1600" dirty="0" smtClean="0">
                <a:latin typeface="Candara" panose="020E0502030303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1600" dirty="0">
                <a:latin typeface="Candara" panose="020E0502030303020204" pitchFamily="34" charset="0"/>
              </a:rPr>
              <a:t>III.9. Be kell vezetni a matematikai tehetségazonosítást legalább egy évfolyamon. </a:t>
            </a:r>
            <a:endParaRPr lang="hu-HU" sz="1600" dirty="0" smtClean="0">
              <a:latin typeface="Candara" panose="020E05020303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hu-HU" sz="1600" dirty="0">
                <a:latin typeface="Candara" panose="020E0502030303020204" pitchFamily="34" charset="0"/>
              </a:rPr>
              <a:t>III.10. Támogatni kell a Nemzeti Tehetség Program célkitűzéseit népszerűsítő rendezvényeket, kiadványokat, tanulmányok megjelenését</a:t>
            </a:r>
            <a:r>
              <a:rPr lang="hu-HU" sz="1600" dirty="0" smtClean="0">
                <a:latin typeface="Candara" panose="020E0502030303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1600" dirty="0">
                <a:latin typeface="Candara" panose="020E0502030303020204" pitchFamily="34" charset="0"/>
              </a:rPr>
              <a:t>III.11. Támogatni kell a tehetséggondozáshoz kapcsolódó szakmai párbeszédet</a:t>
            </a:r>
            <a:r>
              <a:rPr lang="hu-HU" sz="1600" dirty="0" smtClean="0">
                <a:latin typeface="Candara" panose="020E0502030303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1600" dirty="0">
                <a:latin typeface="Candara" panose="020E0502030303020204" pitchFamily="34" charset="0"/>
              </a:rPr>
              <a:t>III.12. Népszerűsíteni kell a hazai tehetséggondozási rendszert külföldön, és támogatni kell a külföldi jó gyakorlatok hazai megismertetését és elterjesztését. </a:t>
            </a:r>
          </a:p>
        </p:txBody>
      </p:sp>
    </p:spTree>
    <p:extLst>
      <p:ext uri="{BB962C8B-B14F-4D97-AF65-F5344CB8AC3E}">
        <p14:creationId xmlns:p14="http://schemas.microsoft.com/office/powerpoint/2010/main" val="101728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" y="-1"/>
            <a:ext cx="9142415" cy="6859189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9289" y="1920052"/>
            <a:ext cx="7893494" cy="41174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hu-HU" sz="3200" b="1" dirty="0" smtClean="0">
                <a:solidFill>
                  <a:srgbClr val="006233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Módosítási lehetőségek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endParaRPr lang="hu-HU" sz="2400" dirty="0" smtClean="0"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hu-HU" sz="2400" dirty="0" err="1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EPER-ben</a:t>
            </a:r>
            <a:r>
              <a:rPr lang="hu-HU" sz="2400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andara" panose="020E0502030303020204" pitchFamily="34" charset="0"/>
              <a:buChar char="−"/>
            </a:pPr>
            <a:r>
              <a:rPr lang="hu-HU" sz="2400" dirty="0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Szerződéskötés előtti </a:t>
            </a:r>
            <a:endParaRPr lang="hu-HU" sz="2400" dirty="0"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andara" panose="020E0502030303020204" pitchFamily="34" charset="0"/>
              <a:buChar char="−"/>
            </a:pPr>
            <a:r>
              <a:rPr lang="hu-HU" sz="2400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Szerződéskötés utáni módosítási kérelem </a:t>
            </a:r>
          </a:p>
          <a:p>
            <a:pPr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hu-HU" sz="2400" dirty="0" smtClean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hu-HU" sz="2400" dirty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05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" y="-1"/>
            <a:ext cx="9142415" cy="6859189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9289" y="1920052"/>
            <a:ext cx="8020578" cy="4413015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hu-HU" sz="2600" b="1" dirty="0" smtClean="0">
                <a:solidFill>
                  <a:srgbClr val="006233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Beszámoló</a:t>
            </a:r>
          </a:p>
          <a:p>
            <a:pPr marL="0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hu-HU" sz="1900" dirty="0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</a:t>
            </a:r>
            <a:r>
              <a:rPr lang="hu-HU" sz="1900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Kedvezményezettek a támogatás felhasználásáról a támogatási szerződés és a gazdálkodásukra vonatkozó előírások szerint kötelesek számot adni záró szakmai beszámoló és pénzügyi elszámolás formájában (együttesen: beszámoló</a:t>
            </a:r>
            <a:r>
              <a:rPr lang="hu-HU" sz="1900" dirty="0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az </a:t>
            </a:r>
            <a:r>
              <a:rPr lang="hu-HU" sz="1900" dirty="0" err="1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EPER-ben</a:t>
            </a:r>
            <a:r>
              <a:rPr lang="hu-HU" sz="1900" dirty="0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lang="hu-HU" sz="1900" dirty="0"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hu-HU" sz="1900" dirty="0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</a:t>
            </a:r>
            <a:r>
              <a:rPr lang="hu-HU" sz="1900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beszámoló beérkezésének határideje: 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Candara" panose="020E0502030303020204" pitchFamily="34" charset="0"/>
              <a:buChar char="−"/>
            </a:pPr>
            <a:r>
              <a:rPr lang="hu-HU" sz="1900" dirty="0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támogatási </a:t>
            </a:r>
            <a:r>
              <a:rPr lang="hu-HU" sz="1900" b="1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előleg </a:t>
            </a:r>
            <a:r>
              <a:rPr lang="hu-HU" sz="1900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formájában nyújtott támogatás esetében </a:t>
            </a:r>
            <a:r>
              <a:rPr lang="hu-HU" sz="1900" b="1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2015. július 30. 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Candara" panose="020E0502030303020204" pitchFamily="34" charset="0"/>
              <a:buChar char="−"/>
            </a:pPr>
            <a:r>
              <a:rPr lang="hu-HU" sz="1900" dirty="0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beszámolót </a:t>
            </a:r>
            <a:r>
              <a:rPr lang="hu-HU" sz="1900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követően nyújtott támogatás esetében </a:t>
            </a:r>
            <a:r>
              <a:rPr lang="hu-HU" sz="1900" b="1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2015. május 30. </a:t>
            </a:r>
          </a:p>
          <a:p>
            <a:pPr marL="0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hu-HU" sz="1900" dirty="0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</a:t>
            </a:r>
            <a:r>
              <a:rPr lang="hu-HU" sz="1900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támogatási előleg formájában nyújtott, több részletben folyósított költségvetési támogatás esetében az egyes támogatási részidőszakokról készült részbeszámoló tartalmát, illetve benyújtásának időpontját a támogatási szerződések rögzítik. </a:t>
            </a:r>
          </a:p>
          <a:p>
            <a:pPr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hu-HU" sz="1800" dirty="0" smtClean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hu-HU" sz="1800" dirty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62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" y="-1"/>
            <a:ext cx="9142415" cy="6859189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9289" y="1920052"/>
            <a:ext cx="7893494" cy="411746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hu-HU" sz="2000" dirty="0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záró </a:t>
            </a:r>
            <a:r>
              <a:rPr lang="hu-HU" sz="2000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szakmai beszámolót </a:t>
            </a:r>
            <a:r>
              <a:rPr lang="hu-HU" sz="2000" dirty="0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és a pénzügyi </a:t>
            </a:r>
            <a:r>
              <a:rPr lang="hu-HU" sz="2000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elszámolást a </a:t>
            </a:r>
            <a:r>
              <a:rPr lang="hu-HU" sz="2000" dirty="0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Támogatáskezelő vizsgálja </a:t>
            </a:r>
            <a:r>
              <a:rPr lang="hu-HU" sz="2000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meg a támogatási szerződésben meghatározottak szerint. A hiányosságok kijavítására, pótlására </a:t>
            </a:r>
            <a:r>
              <a:rPr lang="hu-HU" sz="2000" b="1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két alkalommal</a:t>
            </a:r>
            <a:r>
              <a:rPr lang="hu-HU" sz="2000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hu-HU" sz="2000" b="1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 munkanapos határidővel</a:t>
            </a:r>
            <a:r>
              <a:rPr lang="hu-HU" sz="2000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Támogatáskezelő felszólítja a Kedvezményezettet. 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hu-HU" sz="2000" dirty="0" smtClean="0"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hu-HU" sz="2000" dirty="0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</a:t>
            </a:r>
            <a:r>
              <a:rPr lang="hu-HU" sz="2000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beszámoló készítése során figyelmet kell fordítania arra, hogy </a:t>
            </a:r>
            <a:r>
              <a:rPr lang="hu-HU" sz="2000" b="1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támogatás teljes összegével el kell számolni. </a:t>
            </a:r>
          </a:p>
          <a:p>
            <a:pPr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hu-HU" sz="2000" dirty="0" smtClean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hu-HU" sz="2000" dirty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74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" y="-1"/>
            <a:ext cx="9142415" cy="6859189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9289" y="1920054"/>
            <a:ext cx="7893494" cy="411746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hu-HU" sz="2400" b="1" dirty="0" smtClean="0">
                <a:solidFill>
                  <a:srgbClr val="006233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Beszámoló elkészítéséhez hasznos információk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hu-HU" sz="1800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Pályázó a támogatott tevékenység megvalósítása során a költségvetésből nyújtott támogatás és – ha előírásra került – a saját forrás terhére </a:t>
            </a:r>
            <a:r>
              <a:rPr lang="hu-HU" sz="1800" b="1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százezer forint értékhatárt meghaladó értékű, áru beszerzésére vagy szolgáltatás megrendelésére irányuló szerződést kizárólag írásban köthet.</a:t>
            </a:r>
            <a:r>
              <a:rPr lang="hu-HU" sz="1800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u-HU" sz="1800" b="1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Írásban kötött szerződésnek minősül az elküldött és visszaigazolt megrendelés is. </a:t>
            </a:r>
            <a:r>
              <a:rPr lang="hu-HU" sz="1800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Az írásbeli alak megsértése a szerződés érvényességét nem érinti, azonban a kifizetés a támogatott tevékenység költségei között nem vehető figyelembe. 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hu-HU" sz="1800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Az elszámolás részeként beküldendő a Támogatáskezelő részére </a:t>
            </a:r>
            <a:r>
              <a:rPr lang="hu-HU" sz="1800" b="1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CD-n vagy DVD-n 2 példányban</a:t>
            </a:r>
            <a:r>
              <a:rPr lang="hu-HU" sz="1800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projekt tevékenységeit dokumentáló, </a:t>
            </a:r>
            <a:r>
              <a:rPr lang="hu-HU" sz="1800" b="1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10-20 fotót tartalmazó fotódokumentáció,</a:t>
            </a:r>
            <a:r>
              <a:rPr lang="hu-HU" sz="1800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valamint egy, </a:t>
            </a:r>
            <a:r>
              <a:rPr lang="hu-HU" sz="1800" b="1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legfeljebb 2 perc hosszúságú </a:t>
            </a:r>
            <a:r>
              <a:rPr lang="hu-HU" sz="1800" b="1" dirty="0" err="1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videódokumentáció</a:t>
            </a:r>
            <a:r>
              <a:rPr lang="hu-HU" sz="1800" b="1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r>
              <a:rPr lang="hu-HU" sz="1800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(A fotó- és </a:t>
            </a:r>
            <a:r>
              <a:rPr lang="hu-HU" sz="1800" dirty="0" err="1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videódokumentációt</a:t>
            </a:r>
            <a:r>
              <a:rPr lang="hu-HU" sz="1800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elektronikus formában – a fotók esetében .JPG, a videó esetében .WMV vagy .AVI kiterjesztéssel). </a:t>
            </a:r>
          </a:p>
          <a:p>
            <a:pPr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hu-HU" sz="1800" dirty="0" smtClean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hu-HU" sz="1800" dirty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69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" y="-1"/>
            <a:ext cx="9142415" cy="6859189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85" y="1540701"/>
            <a:ext cx="9142414" cy="3977972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600"/>
              </a:spcAft>
              <a:buNone/>
            </a:pPr>
            <a:endParaRPr lang="hu-HU" sz="1800" dirty="0" smtClean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spcAft>
                <a:spcPts val="600"/>
              </a:spcAft>
              <a:buNone/>
            </a:pPr>
            <a:endParaRPr lang="hu-HU" b="1" dirty="0" smtClean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spcAft>
                <a:spcPts val="600"/>
              </a:spcAft>
              <a:buNone/>
            </a:pPr>
            <a:r>
              <a:rPr lang="hu-HU" b="1" dirty="0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Ügyfélszolgálati elérhetőség:</a:t>
            </a:r>
          </a:p>
          <a:p>
            <a:pPr marL="0" indent="0" algn="ctr">
              <a:spcAft>
                <a:spcPts val="600"/>
              </a:spcAft>
              <a:buNone/>
            </a:pPr>
            <a:endParaRPr lang="hu-HU" sz="2400" b="1" dirty="0" smtClean="0"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spcAft>
                <a:spcPts val="600"/>
              </a:spcAft>
              <a:buNone/>
            </a:pPr>
            <a:r>
              <a:rPr lang="hu-HU" sz="2400" b="1" dirty="0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Telefon: 06-1/795-5800</a:t>
            </a:r>
          </a:p>
          <a:p>
            <a:pPr marL="0" indent="0" algn="ctr">
              <a:spcAft>
                <a:spcPts val="600"/>
              </a:spcAft>
              <a:buNone/>
            </a:pPr>
            <a:endParaRPr lang="hu-HU" sz="2400" b="1" dirty="0" smtClean="0"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spcAft>
                <a:spcPts val="600"/>
              </a:spcAft>
              <a:buNone/>
            </a:pPr>
            <a:r>
              <a:rPr lang="hu-HU" sz="2400" b="1" dirty="0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E-mail: </a:t>
            </a:r>
            <a:r>
              <a:rPr lang="hu-HU" sz="2400" b="1" dirty="0" err="1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ntp</a:t>
            </a:r>
            <a:r>
              <a:rPr lang="hu-HU" sz="2400" b="1" dirty="0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@</a:t>
            </a:r>
            <a:r>
              <a:rPr lang="hu-HU" sz="2400" b="1" dirty="0" err="1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emet.gov.hu</a:t>
            </a:r>
            <a:endParaRPr lang="hu-HU" sz="2400" b="1" dirty="0" smtClean="0"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spcAft>
                <a:spcPts val="600"/>
              </a:spcAft>
              <a:buNone/>
            </a:pPr>
            <a:endParaRPr lang="hu-HU" sz="2000" b="1" dirty="0"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spcAft>
                <a:spcPts val="600"/>
              </a:spcAft>
              <a:buNone/>
            </a:pPr>
            <a:endParaRPr lang="hu-HU" sz="2000" dirty="0" smtClean="0"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spcAft>
                <a:spcPts val="600"/>
              </a:spcAft>
              <a:buNone/>
            </a:pPr>
            <a:endParaRPr lang="hu-HU" sz="2000" dirty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hu-HU" sz="1800" dirty="0" smtClean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hu-HU" sz="1800" dirty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3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" y="-1"/>
            <a:ext cx="9142415" cy="6859189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1" y="2129424"/>
            <a:ext cx="9143999" cy="3529097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hu-HU" sz="2400" b="1" dirty="0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Internetes aloldal elérhetősége:</a:t>
            </a:r>
          </a:p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hu-HU" sz="2200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http://</a:t>
            </a:r>
            <a:r>
              <a:rPr lang="hu-HU" sz="2200" dirty="0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www.emet.gov.hu</a:t>
            </a:r>
            <a:endParaRPr lang="hu-HU" sz="2400" dirty="0" smtClean="0"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hu-HU" sz="2400" b="1" dirty="0" err="1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Youtube</a:t>
            </a:r>
            <a:r>
              <a:rPr lang="hu-HU" sz="2400" b="1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u-HU" sz="2400" b="1" dirty="0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csatorna, oktató videók: </a:t>
            </a:r>
          </a:p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hu-HU" sz="2200" dirty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https://www.youtube.com/user/tamogataskezelo</a:t>
            </a:r>
            <a:endParaRPr lang="hu-HU" sz="2000" dirty="0" smtClean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spcAft>
                <a:spcPts val="600"/>
              </a:spcAft>
              <a:buNone/>
            </a:pPr>
            <a:endParaRPr lang="hu-HU" sz="2000" dirty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hu-HU" sz="1800" dirty="0" smtClean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hu-HU" sz="1800" dirty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61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" y="-1"/>
            <a:ext cx="9142415" cy="6859189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83" y="2104373"/>
            <a:ext cx="9142415" cy="3292818"/>
          </a:xfrm>
        </p:spPr>
        <p:txBody>
          <a:bodyPr>
            <a:noAutofit/>
          </a:bodyPr>
          <a:lstStyle/>
          <a:p>
            <a:pPr marL="0" indent="0" algn="ctr">
              <a:spcAft>
                <a:spcPts val="600"/>
              </a:spcAft>
              <a:buNone/>
            </a:pPr>
            <a:r>
              <a:rPr lang="hu-HU" b="1" dirty="0" smtClean="0"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Köszönöm megtisztelő figyelmüket!</a:t>
            </a:r>
          </a:p>
          <a:p>
            <a:pPr marL="0" indent="0" algn="ctr">
              <a:spcAft>
                <a:spcPts val="600"/>
              </a:spcAft>
              <a:buNone/>
            </a:pPr>
            <a:endParaRPr lang="hu-HU" sz="2400" b="1" dirty="0" smtClean="0">
              <a:solidFill>
                <a:srgbClr val="006233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spcAft>
                <a:spcPts val="600"/>
              </a:spcAft>
              <a:buNone/>
            </a:pPr>
            <a:r>
              <a:rPr lang="hu-HU" sz="2400" b="1" dirty="0" smtClean="0">
                <a:solidFill>
                  <a:srgbClr val="006233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Dr. </a:t>
            </a:r>
            <a:r>
              <a:rPr lang="hu-HU" sz="2400" b="1" dirty="0" err="1" smtClean="0">
                <a:solidFill>
                  <a:srgbClr val="006233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Szvathné</a:t>
            </a:r>
            <a:r>
              <a:rPr lang="hu-HU" sz="2400" b="1" dirty="0" smtClean="0">
                <a:solidFill>
                  <a:srgbClr val="006233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Dr. Szalay Márta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hu-HU" sz="2400" dirty="0" smtClean="0">
                <a:latin typeface="Candara" panose="020E0502030303020204" pitchFamily="34" charset="0"/>
              </a:rPr>
              <a:t>megbízott </a:t>
            </a:r>
            <a:r>
              <a:rPr lang="hu-HU" sz="2400" dirty="0">
                <a:latin typeface="Candara" panose="020E0502030303020204" pitchFamily="34" charset="0"/>
              </a:rPr>
              <a:t>osztályvezető</a:t>
            </a:r>
            <a:endParaRPr lang="hu-HU" sz="2400" b="1" dirty="0" smtClean="0">
              <a:solidFill>
                <a:srgbClr val="006233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buNone/>
            </a:pPr>
            <a:r>
              <a:rPr lang="hu-HU" sz="2400" dirty="0" smtClean="0">
                <a:latin typeface="Candara" panose="020E0502030303020204" pitchFamily="34" charset="0"/>
              </a:rPr>
              <a:t>Emberi Erőforrás Támogatáskezelő </a:t>
            </a:r>
          </a:p>
          <a:p>
            <a:pPr marL="0" indent="0" algn="ctr">
              <a:buNone/>
            </a:pPr>
            <a:r>
              <a:rPr lang="hu-HU" sz="2400" dirty="0" smtClean="0">
                <a:latin typeface="Candara" panose="020E0502030303020204" pitchFamily="34" charset="0"/>
              </a:rPr>
              <a:t>Hazai </a:t>
            </a:r>
            <a:r>
              <a:rPr lang="hu-HU" sz="2400" dirty="0">
                <a:latin typeface="Candara" panose="020E0502030303020204" pitchFamily="34" charset="0"/>
              </a:rPr>
              <a:t>Programok </a:t>
            </a:r>
            <a:r>
              <a:rPr lang="hu-HU" sz="2400" dirty="0" smtClean="0">
                <a:latin typeface="Candara" panose="020E0502030303020204" pitchFamily="34" charset="0"/>
              </a:rPr>
              <a:t>Igazgatósága</a:t>
            </a:r>
          </a:p>
          <a:p>
            <a:pPr marL="0" indent="0" algn="ctr">
              <a:buNone/>
            </a:pPr>
            <a:r>
              <a:rPr lang="hu-HU" sz="2400" dirty="0" smtClean="0">
                <a:latin typeface="Candara" panose="020E0502030303020204" pitchFamily="34" charset="0"/>
              </a:rPr>
              <a:t>Köznevelési </a:t>
            </a:r>
            <a:r>
              <a:rPr lang="hu-HU" sz="2400" dirty="0">
                <a:latin typeface="Candara" panose="020E0502030303020204" pitchFamily="34" charset="0"/>
              </a:rPr>
              <a:t>és Felsőoktatási Támogatások </a:t>
            </a:r>
            <a:r>
              <a:rPr lang="hu-HU" sz="2400" dirty="0" smtClean="0">
                <a:latin typeface="Candara" panose="020E0502030303020204" pitchFamily="34" charset="0"/>
              </a:rPr>
              <a:t>Osztálya</a:t>
            </a:r>
            <a:endParaRPr lang="hu-HU" sz="2400" dirty="0" smtClean="0"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hu-HU" sz="2400" dirty="0"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64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Cím 1"/>
          <p:cNvSpPr txBox="1">
            <a:spLocks/>
          </p:cNvSpPr>
          <p:nvPr/>
        </p:nvSpPr>
        <p:spPr>
          <a:xfrm>
            <a:off x="3999325" y="4450841"/>
            <a:ext cx="526993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800" b="1" dirty="0" smtClean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Nemzeti Tehetség Program </a:t>
            </a:r>
          </a:p>
          <a:p>
            <a:r>
              <a:rPr lang="hu-HU" sz="2800" b="1" dirty="0" smtClean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2014. évi pályázata</a:t>
            </a:r>
            <a:endParaRPr lang="hu-HU" sz="2800" b="1" dirty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artalom helye 2"/>
          <p:cNvSpPr>
            <a:spLocks noGrp="1"/>
          </p:cNvSpPr>
          <p:nvPr>
            <p:ph idx="1"/>
          </p:nvPr>
        </p:nvSpPr>
        <p:spPr>
          <a:xfrm>
            <a:off x="628650" y="1873405"/>
            <a:ext cx="7886700" cy="35683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hu-HU" sz="24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buNone/>
            </a:pPr>
            <a:endParaRPr lang="hu-HU" sz="2400" b="1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hu-HU" sz="2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pályázat bemutatása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hu-HU" sz="2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pályázat benyújtása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hu-HU" sz="2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Ellenőrzött adatrögzítési felület</a:t>
            </a:r>
          </a:p>
          <a:p>
            <a:pPr marL="0" indent="0" algn="just">
              <a:buNone/>
            </a:pPr>
            <a:endParaRPr lang="hu-HU" sz="24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81"/>
            <a:ext cx="9143998" cy="6875752"/>
          </a:xfrm>
          <a:prstGeom prst="rect">
            <a:avLst/>
          </a:prstGeom>
        </p:spPr>
      </p:pic>
      <p:sp>
        <p:nvSpPr>
          <p:cNvPr id="11" name="Cím 1"/>
          <p:cNvSpPr txBox="1">
            <a:spLocks/>
          </p:cNvSpPr>
          <p:nvPr/>
        </p:nvSpPr>
        <p:spPr>
          <a:xfrm>
            <a:off x="862642" y="2781876"/>
            <a:ext cx="779827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hu-HU" sz="2800" b="1" dirty="0" smtClean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>
              <a:lnSpc>
                <a:spcPct val="100000"/>
              </a:lnSpc>
            </a:pPr>
            <a:r>
              <a:rPr lang="hu-HU" sz="2800" b="1" i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„A </a:t>
            </a:r>
            <a:r>
              <a:rPr lang="hu-HU" sz="2800" b="1" i="1" dirty="0">
                <a:solidFill>
                  <a:schemeClr val="bg1"/>
                </a:solidFill>
                <a:latin typeface="Candara" panose="020E0502030303020204" pitchFamily="34" charset="0"/>
              </a:rPr>
              <a:t>család szerepe a </a:t>
            </a:r>
            <a:r>
              <a:rPr lang="hu-HU" sz="2800" b="1" i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tehetséggondozásban”</a:t>
            </a:r>
            <a:endParaRPr lang="hu-HU" sz="2800" b="1" dirty="0" smtClean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>
              <a:lnSpc>
                <a:spcPct val="100000"/>
              </a:lnSpc>
            </a:pPr>
            <a:r>
              <a:rPr lang="hu-HU" sz="2800" b="1" dirty="0" smtClean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KGYTK </a:t>
            </a:r>
            <a:r>
              <a:rPr lang="hu-HU" sz="2800" b="1" dirty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Országos tehetségsegítő módszertani konferencia</a:t>
            </a:r>
          </a:p>
          <a:p>
            <a:pPr algn="r">
              <a:lnSpc>
                <a:spcPct val="100000"/>
              </a:lnSpc>
            </a:pPr>
            <a:r>
              <a:rPr lang="hu-HU" sz="2400" b="1" dirty="0" smtClean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Budapest, 2015. június 5.</a:t>
            </a:r>
            <a:endParaRPr lang="hu-HU" sz="2400" b="1" dirty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Tartalom helye 2"/>
          <p:cNvSpPr txBox="1">
            <a:spLocks/>
          </p:cNvSpPr>
          <p:nvPr/>
        </p:nvSpPr>
        <p:spPr>
          <a:xfrm>
            <a:off x="2792811" y="4042057"/>
            <a:ext cx="5870271" cy="488373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endParaRPr lang="hu-HU" sz="2400" b="1" dirty="0" smtClean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r">
              <a:buNone/>
            </a:pPr>
            <a:endParaRPr lang="hu-HU" sz="11200" b="1" dirty="0" smtClean="0">
              <a:solidFill>
                <a:schemeClr val="bg1"/>
              </a:solidFill>
              <a:latin typeface="Candara" panose="020E05020303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r">
              <a:lnSpc>
                <a:spcPct val="120000"/>
              </a:lnSpc>
              <a:buNone/>
            </a:pPr>
            <a:r>
              <a:rPr lang="hu-HU" sz="11200" b="1" dirty="0" smtClean="0">
                <a:solidFill>
                  <a:schemeClr val="bg1"/>
                </a:solidFill>
                <a:latin typeface="Candara" panose="020E05020303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Nemzeti Tehetség Program bemutatása</a:t>
            </a:r>
          </a:p>
          <a:p>
            <a:pPr marL="0" indent="0" algn="r">
              <a:buFont typeface="Arial" panose="020B0604020202020204" pitchFamily="34" charset="0"/>
              <a:buNone/>
            </a:pPr>
            <a:endParaRPr lang="hu-HU" sz="24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85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1995</TotalTime>
  <Words>1925</Words>
  <Application>Microsoft Office PowerPoint</Application>
  <PresentationFormat>Diavetítés a képernyőre (4:3 oldalarány)</PresentationFormat>
  <Paragraphs>218</Paragraphs>
  <Slides>27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Candara</vt:lpstr>
      <vt:lpstr>Verdana</vt:lpstr>
      <vt:lpstr>Wingdings</vt:lpstr>
      <vt:lpstr>Office-téma</vt:lpstr>
      <vt:lpstr>PowerPoint bemutató</vt:lpstr>
      <vt:lpstr>PowerPoint bemutató</vt:lpstr>
      <vt:lpstr>PowerPoint bemutató</vt:lpstr>
      <vt:lpstr>Jogszabályi változás</vt:lpstr>
      <vt:lpstr>Jelenleg futó pályázatok</vt:lpstr>
      <vt:lpstr>Jelenleg futó pályázatok</vt:lpstr>
      <vt:lpstr>Jelenleg futó pályázatok</vt:lpstr>
      <vt:lpstr>A 2015-2016. évi cselekvési program tervezetéről</vt:lpstr>
      <vt:lpstr>A 2015-2016. évi cselekvési program tervezetéről</vt:lpstr>
      <vt:lpstr>A 2015-2016. évi cselekvési program tervezetéről</vt:lpstr>
      <vt:lpstr>A 2015-2016. évi cselekvési program tervezetéről</vt:lpstr>
      <vt:lpstr>A 2015-2016. évi cselekvési program tervezetéről</vt:lpstr>
      <vt:lpstr>A 2015-2016. évi cselekvési program tervezetéről</vt:lpstr>
      <vt:lpstr>A 2015-2016. évi cselekvési program tervezetéről</vt:lpstr>
      <vt:lpstr>A 2015-2016. évi cselekvési program tervezetéről</vt:lpstr>
      <vt:lpstr>A 2015-2016. évi cselekvési program tervezetéről</vt:lpstr>
      <vt:lpstr>A 2015-2016. évi cselekvési program tervezetéről</vt:lpstr>
      <vt:lpstr>A 2015-2016. évi cselekvési program tervezetéről</vt:lpstr>
      <vt:lpstr>A 2015-2016. évi cselekvési program tervezetéről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Petres Andrea</dc:creator>
  <cp:lastModifiedBy>Szváthné Szalay Márta dr.</cp:lastModifiedBy>
  <cp:revision>261</cp:revision>
  <cp:lastPrinted>2015-06-04T14:47:12Z</cp:lastPrinted>
  <dcterms:created xsi:type="dcterms:W3CDTF">2013-10-21T09:05:56Z</dcterms:created>
  <dcterms:modified xsi:type="dcterms:W3CDTF">2015-06-04T15:22:09Z</dcterms:modified>
</cp:coreProperties>
</file>