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unkaf&#252;ze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hu-HU" sz="2400"/>
              <a:t>A család említése a rezümében (2011-2015)</a:t>
            </a:r>
            <a:r>
              <a:rPr lang="hu-HU" sz="2400" baseline="0"/>
              <a:t> </a:t>
            </a:r>
            <a:r>
              <a:rPr lang="hu-HU" sz="2400"/>
              <a:t>n=239</a:t>
            </a:r>
          </a:p>
        </c:rich>
      </c:tx>
      <c:layout/>
      <c:overlay val="0"/>
    </c:title>
    <c:autoTitleDeleted val="0"/>
    <c:plotArea>
      <c:layout/>
      <c:ofPieChart>
        <c:ofPieType val="pie"/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/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Munka1!$C$64:$C$65</c:f>
              <c:strCache>
                <c:ptCount val="2"/>
                <c:pt idx="0">
                  <c:v>nincs említés</c:v>
                </c:pt>
                <c:pt idx="1">
                  <c:v>család</c:v>
                </c:pt>
              </c:strCache>
            </c:strRef>
          </c:cat>
          <c:val>
            <c:numRef>
              <c:f>Munka1!$D$64:$D$65</c:f>
              <c:numCache>
                <c:formatCode>General</c:formatCode>
                <c:ptCount val="2"/>
                <c:pt idx="0">
                  <c:v>76.2</c:v>
                </c:pt>
                <c:pt idx="1">
                  <c:v>23.8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/>
      </c:ofPieChart>
    </c:plotArea>
    <c:legend>
      <c:legendPos val="r"/>
      <c:layout/>
      <c:overlay val="0"/>
      <c:txPr>
        <a:bodyPr/>
        <a:lstStyle/>
        <a:p>
          <a:pPr>
            <a:defRPr sz="2000" b="1"/>
          </a:pPr>
          <a:endParaRPr lang="hu-H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hu-HU" sz="2400" dirty="0"/>
              <a:t>10% feletti értéket</a:t>
            </a:r>
            <a:r>
              <a:rPr lang="hu-HU" sz="2400" baseline="0" dirty="0"/>
              <a:t> mutató kapcsolat</a:t>
            </a:r>
            <a:endParaRPr lang="hu-HU" sz="2400" dirty="0"/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2400" b="1"/>
                </a:pPr>
                <a:endParaRPr lang="hu-H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Munka1!$A$68:$D$68</c:f>
              <c:strCache>
                <c:ptCount val="4"/>
                <c:pt idx="0">
                  <c:v>foglalkozás, mestreség, munkahely</c:v>
                </c:pt>
                <c:pt idx="1">
                  <c:v>gazdálkodás</c:v>
                </c:pt>
                <c:pt idx="2">
                  <c:v>instrukció témaválasztáshoz</c:v>
                </c:pt>
                <c:pt idx="3">
                  <c:v>egészségi állapot</c:v>
                </c:pt>
              </c:strCache>
            </c:strRef>
          </c:cat>
          <c:val>
            <c:numRef>
              <c:f>Munka1!$A$69:$D$69</c:f>
              <c:numCache>
                <c:formatCode>General</c:formatCode>
                <c:ptCount val="4"/>
                <c:pt idx="0">
                  <c:v>26.3</c:v>
                </c:pt>
                <c:pt idx="1">
                  <c:v>14</c:v>
                </c:pt>
                <c:pt idx="2">
                  <c:v>12.3</c:v>
                </c:pt>
                <c:pt idx="3">
                  <c:v>10.5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2000"/>
          </a:pPr>
          <a:endParaRPr lang="hu-H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hu-HU" sz="2400" dirty="0"/>
              <a:t>10% alatti értéket mutató kapcsolat</a:t>
            </a:r>
          </a:p>
        </c:rich>
      </c:tx>
      <c:layout/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2400" b="1"/>
                </a:pPr>
                <a:endParaRPr lang="hu-H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Munka1!$F$68:$J$68</c:f>
              <c:strCache>
                <c:ptCount val="5"/>
                <c:pt idx="0">
                  <c:v>nagyszülő, dédszülő</c:v>
                </c:pt>
                <c:pt idx="1">
                  <c:v>szülői segítség</c:v>
                </c:pt>
                <c:pt idx="2">
                  <c:v>családfa, családtörténet, családi állapot</c:v>
                </c:pt>
                <c:pt idx="3">
                  <c:v>sport, hobbi, szabadidő</c:v>
                </c:pt>
                <c:pt idx="4">
                  <c:v>családi szokások, étkezés, tárgyak</c:v>
                </c:pt>
              </c:strCache>
            </c:strRef>
          </c:cat>
          <c:val>
            <c:numRef>
              <c:f>Munka1!$F$69:$J$69</c:f>
              <c:numCache>
                <c:formatCode>General</c:formatCode>
                <c:ptCount val="5"/>
                <c:pt idx="0">
                  <c:v>8.8000000000000007</c:v>
                </c:pt>
                <c:pt idx="1">
                  <c:v>8.8000000000000007</c:v>
                </c:pt>
                <c:pt idx="2">
                  <c:v>7</c:v>
                </c:pt>
                <c:pt idx="3">
                  <c:v>7</c:v>
                </c:pt>
                <c:pt idx="4">
                  <c:v>5.3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  <c:txPr>
        <a:bodyPr/>
        <a:lstStyle/>
        <a:p>
          <a:pPr>
            <a:defRPr sz="1800"/>
          </a:pPr>
          <a:endParaRPr lang="hu-H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2588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8189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6084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9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29803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6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7828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1807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9710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2632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813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C5BF7-EC4F-4491-99FD-26D198CCF767}" type="datetimeFigureOut">
              <a:rPr lang="hu-HU" smtClean="0"/>
              <a:t>2015.06.04.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9629C-6150-45EB-BFB3-A9ABF4B6A7D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3235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családok közreműködése a KGYTK komplex tanulmányi versenyre felkészítésben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KGYTK Országos tehetségsegítő módszertani konferencia</a:t>
            </a:r>
          </a:p>
          <a:p>
            <a:r>
              <a:rPr lang="hu-HU" dirty="0" smtClean="0"/>
              <a:t>Budapest, 2015. június 5.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7504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KGYTK rezümék</a:t>
            </a:r>
            <a:endParaRPr lang="hu-HU" dirty="0"/>
          </a:p>
        </p:txBody>
      </p:sp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0666331"/>
              </p:ext>
            </p:extLst>
          </p:nvPr>
        </p:nvGraphicFramePr>
        <p:xfrm>
          <a:off x="683568" y="1700808"/>
          <a:ext cx="8136904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6833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5123268"/>
              </p:ext>
            </p:extLst>
          </p:nvPr>
        </p:nvGraphicFramePr>
        <p:xfrm>
          <a:off x="395536" y="476672"/>
          <a:ext cx="8352928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709365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10% feletti értéket</a:t>
            </a:r>
            <a:r>
              <a:rPr lang="hu-HU" baseline="0" dirty="0" smtClean="0"/>
              <a:t> mutató kapcsolat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hu-HU" dirty="0" smtClean="0"/>
              <a:t>Foglalkozás, mesterség, munkahely</a:t>
            </a:r>
          </a:p>
          <a:p>
            <a:pPr lvl="1"/>
            <a:r>
              <a:rPr lang="hu-HU" dirty="0" smtClean="0"/>
              <a:t>Tűzoltó</a:t>
            </a:r>
          </a:p>
          <a:p>
            <a:pPr lvl="1"/>
            <a:r>
              <a:rPr lang="hu-HU" dirty="0" smtClean="0"/>
              <a:t>Kutyakiképző</a:t>
            </a:r>
          </a:p>
          <a:p>
            <a:pPr lvl="1"/>
            <a:r>
              <a:rPr lang="hu-HU" dirty="0" smtClean="0"/>
              <a:t>Humorista</a:t>
            </a:r>
          </a:p>
          <a:p>
            <a:r>
              <a:rPr lang="hu-HU" dirty="0" smtClean="0"/>
              <a:t>Gazdálkodás</a:t>
            </a:r>
          </a:p>
          <a:p>
            <a:pPr lvl="1"/>
            <a:r>
              <a:rPr lang="hu-HU" dirty="0" smtClean="0"/>
              <a:t>Disznótartás</a:t>
            </a:r>
          </a:p>
          <a:p>
            <a:pPr lvl="1"/>
            <a:r>
              <a:rPr lang="hu-HU" dirty="0" smtClean="0"/>
              <a:t>Méhészkedés</a:t>
            </a:r>
          </a:p>
          <a:p>
            <a:pPr lvl="1"/>
            <a:r>
              <a:rPr lang="hu-HU" dirty="0" smtClean="0"/>
              <a:t>Szőlőtermesztés</a:t>
            </a:r>
            <a:endParaRPr lang="hu-HU" dirty="0"/>
          </a:p>
        </p:txBody>
      </p:sp>
      <p:sp>
        <p:nvSpPr>
          <p:cNvPr id="6" name="Tartalom helye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hu-HU" dirty="0" smtClean="0"/>
              <a:t>Instrukció a témaválasztáshoz</a:t>
            </a:r>
          </a:p>
          <a:p>
            <a:pPr lvl="1"/>
            <a:r>
              <a:rPr lang="hu-HU" dirty="0" smtClean="0"/>
              <a:t>Beszélgettünk a takarékoskodásról</a:t>
            </a:r>
          </a:p>
          <a:p>
            <a:pPr lvl="1"/>
            <a:r>
              <a:rPr lang="hu-HU" dirty="0" smtClean="0"/>
              <a:t>Elvitt nagynéném gyárlátogatásra</a:t>
            </a:r>
          </a:p>
          <a:p>
            <a:r>
              <a:rPr lang="hu-HU" dirty="0" smtClean="0"/>
              <a:t>Egészségi állapot</a:t>
            </a:r>
          </a:p>
          <a:p>
            <a:pPr lvl="1"/>
            <a:r>
              <a:rPr lang="hu-HU" dirty="0" err="1" smtClean="0"/>
              <a:t>Gluténérzékenység</a:t>
            </a:r>
            <a:endParaRPr lang="hu-HU" dirty="0" smtClean="0"/>
          </a:p>
          <a:p>
            <a:pPr lvl="1"/>
            <a:r>
              <a:rPr lang="hu-HU" dirty="0" smtClean="0"/>
              <a:t>Infarktus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1541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703777"/>
              </p:ext>
            </p:extLst>
          </p:nvPr>
        </p:nvGraphicFramePr>
        <p:xfrm>
          <a:off x="395536" y="476672"/>
          <a:ext cx="8334672" cy="5908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6535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10% alatti értéket mutató kapcsolat</a:t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Nagyszülő, dédszülő</a:t>
            </a:r>
          </a:p>
          <a:p>
            <a:pPr lvl="1"/>
            <a:r>
              <a:rPr lang="hu-HU" dirty="0" smtClean="0"/>
              <a:t>II. világháború</a:t>
            </a:r>
          </a:p>
          <a:p>
            <a:pPr lvl="1"/>
            <a:r>
              <a:rPr lang="hu-HU" dirty="0" smtClean="0"/>
              <a:t>Hadifogság </a:t>
            </a:r>
          </a:p>
          <a:p>
            <a:pPr lvl="1"/>
            <a:r>
              <a:rPr lang="hu-HU" dirty="0" smtClean="0"/>
              <a:t>Népviselet</a:t>
            </a:r>
          </a:p>
          <a:p>
            <a:r>
              <a:rPr lang="hu-HU" dirty="0" smtClean="0"/>
              <a:t>Szülői segítés</a:t>
            </a:r>
          </a:p>
          <a:p>
            <a:pPr lvl="1"/>
            <a:r>
              <a:rPr lang="hu-HU" dirty="0" smtClean="0"/>
              <a:t>Interjú</a:t>
            </a:r>
          </a:p>
          <a:p>
            <a:pPr lvl="1"/>
            <a:r>
              <a:rPr lang="hu-HU" dirty="0" smtClean="0"/>
              <a:t>Könyvtármunka</a:t>
            </a:r>
          </a:p>
          <a:p>
            <a:pPr lvl="1"/>
            <a:r>
              <a:rPr lang="hu-HU" dirty="0" smtClean="0"/>
              <a:t>Levéltár</a:t>
            </a:r>
          </a:p>
          <a:p>
            <a:r>
              <a:rPr lang="hu-HU" dirty="0" smtClean="0"/>
              <a:t>Családfa, családi állapot</a:t>
            </a:r>
          </a:p>
          <a:p>
            <a:pPr lvl="1"/>
            <a:r>
              <a:rPr lang="hu-HU" dirty="0" smtClean="0"/>
              <a:t>Bevándorlás </a:t>
            </a:r>
          </a:p>
          <a:p>
            <a:pPr lvl="1"/>
            <a:r>
              <a:rPr lang="hu-HU" dirty="0" smtClean="0"/>
              <a:t>Elvált szülők</a:t>
            </a:r>
          </a:p>
          <a:p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dirty="0" smtClean="0"/>
              <a:t>Sport, hobbi, szabadidő</a:t>
            </a:r>
          </a:p>
          <a:p>
            <a:pPr lvl="1"/>
            <a:r>
              <a:rPr lang="hu-HU" dirty="0" smtClean="0"/>
              <a:t>Tájfutó</a:t>
            </a:r>
          </a:p>
          <a:p>
            <a:pPr lvl="1"/>
            <a:r>
              <a:rPr lang="hu-HU" dirty="0" smtClean="0"/>
              <a:t>Futballista </a:t>
            </a:r>
          </a:p>
          <a:p>
            <a:pPr lvl="1"/>
            <a:r>
              <a:rPr lang="hu-HU" dirty="0" err="1" smtClean="0"/>
              <a:t>Box</a:t>
            </a:r>
            <a:endParaRPr lang="hu-HU" dirty="0" smtClean="0"/>
          </a:p>
          <a:p>
            <a:r>
              <a:rPr lang="hu-HU" dirty="0" smtClean="0"/>
              <a:t>Családi szokások, tárgyak</a:t>
            </a:r>
          </a:p>
          <a:p>
            <a:pPr lvl="1"/>
            <a:r>
              <a:rPr lang="hu-HU" dirty="0" smtClean="0"/>
              <a:t>Kirándulás</a:t>
            </a:r>
          </a:p>
          <a:p>
            <a:pPr lvl="1"/>
            <a:r>
              <a:rPr lang="hu-HU" dirty="0" smtClean="0"/>
              <a:t>Étkezés</a:t>
            </a:r>
          </a:p>
          <a:p>
            <a:pPr lvl="1"/>
            <a:r>
              <a:rPr lang="hu-HU" dirty="0" smtClean="0"/>
              <a:t>Régi gyertyatartók</a:t>
            </a:r>
          </a:p>
          <a:p>
            <a:pPr lvl="1"/>
            <a:r>
              <a:rPr lang="hu-HU" dirty="0" smtClean="0"/>
              <a:t>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532526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A család szerepe</a:t>
            </a:r>
            <a:endParaRPr lang="hu-HU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rezümékben említett családi vonatkozások hatással vannak </a:t>
            </a:r>
          </a:p>
          <a:p>
            <a:pPr lvl="1"/>
            <a:r>
              <a:rPr lang="hu-HU" dirty="0" smtClean="0"/>
              <a:t>a gyermek érdeklődésére</a:t>
            </a:r>
          </a:p>
          <a:p>
            <a:pPr lvl="1"/>
            <a:r>
              <a:rPr lang="hu-HU" dirty="0"/>
              <a:t>a</a:t>
            </a:r>
            <a:r>
              <a:rPr lang="hu-HU" dirty="0" smtClean="0"/>
              <a:t> témaválasztásra</a:t>
            </a:r>
          </a:p>
          <a:p>
            <a:pPr lvl="1"/>
            <a:r>
              <a:rPr lang="hu-HU" dirty="0"/>
              <a:t>a</a:t>
            </a:r>
            <a:r>
              <a:rPr lang="hu-HU" dirty="0" smtClean="0"/>
              <a:t>z együttműködésre</a:t>
            </a:r>
          </a:p>
          <a:p>
            <a:pPr lvl="1"/>
            <a:endParaRPr lang="hu-HU" dirty="0" smtClean="0"/>
          </a:p>
        </p:txBody>
      </p:sp>
    </p:spTree>
    <p:extLst>
      <p:ext uri="{BB962C8B-B14F-4D97-AF65-F5344CB8AC3E}">
        <p14:creationId xmlns:p14="http://schemas.microsoft.com/office/powerpoint/2010/main" val="2544121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Családi attitűd</a:t>
            </a:r>
            <a:br>
              <a:rPr lang="hu-HU" dirty="0" smtClean="0"/>
            </a:br>
            <a:r>
              <a:rPr lang="hu-HU" dirty="0" smtClean="0"/>
              <a:t>- </a:t>
            </a:r>
            <a:r>
              <a:rPr lang="hu-HU" sz="3600" dirty="0" smtClean="0"/>
              <a:t>megfigyelésen alapuló feltételezés -</a:t>
            </a:r>
            <a:endParaRPr lang="hu-HU" sz="3600" dirty="0"/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92500" lnSpcReduction="10000"/>
          </a:bodyPr>
          <a:lstStyle/>
          <a:p>
            <a:r>
              <a:rPr lang="hu-HU" dirty="0" smtClean="0"/>
              <a:t>Azonos értékrend (erős motiváció … besegít)</a:t>
            </a:r>
          </a:p>
          <a:p>
            <a:pPr lvl="1"/>
            <a:r>
              <a:rPr lang="hu-HU" dirty="0" smtClean="0"/>
              <a:t>Jövőkép </a:t>
            </a:r>
          </a:p>
          <a:p>
            <a:pPr lvl="1"/>
            <a:r>
              <a:rPr lang="hu-HU" dirty="0" smtClean="0"/>
              <a:t>Diploma </a:t>
            </a:r>
          </a:p>
          <a:p>
            <a:pPr lvl="1"/>
            <a:r>
              <a:rPr lang="hu-HU" dirty="0" smtClean="0"/>
              <a:t>Kötődés</a:t>
            </a:r>
          </a:p>
          <a:p>
            <a:r>
              <a:rPr lang="hu-HU" dirty="0" smtClean="0"/>
              <a:t>Kívülről szemlélő (partner … támogat)</a:t>
            </a:r>
          </a:p>
          <a:p>
            <a:pPr lvl="1"/>
            <a:r>
              <a:rPr lang="hu-HU" dirty="0" smtClean="0"/>
              <a:t>Nemes becsvágy</a:t>
            </a:r>
          </a:p>
          <a:p>
            <a:pPr lvl="1"/>
            <a:r>
              <a:rPr lang="hu-HU" dirty="0" smtClean="0"/>
              <a:t>Jó lesz az valamire</a:t>
            </a:r>
          </a:p>
          <a:p>
            <a:r>
              <a:rPr lang="hu-HU" dirty="0" smtClean="0"/>
              <a:t>Ambivalens (értékütközés … elbizonytalanít)</a:t>
            </a:r>
          </a:p>
          <a:p>
            <a:pPr lvl="1"/>
            <a:r>
              <a:rPr lang="hu-HU" dirty="0" smtClean="0"/>
              <a:t>Továbbtanulás (?)</a:t>
            </a:r>
          </a:p>
          <a:p>
            <a:pPr lvl="1"/>
            <a:r>
              <a:rPr lang="hu-HU" dirty="0" smtClean="0"/>
              <a:t>Megélhetés (?)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07804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A család szerepe a </a:t>
            </a:r>
            <a:r>
              <a:rPr lang="hu-HU" dirty="0" err="1" smtClean="0"/>
              <a:t>KGYTK-s</a:t>
            </a:r>
            <a:r>
              <a:rPr lang="hu-HU" dirty="0" smtClean="0"/>
              <a:t> tehetséggondozásban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Feltáratlan</a:t>
            </a:r>
          </a:p>
          <a:p>
            <a:pPr lvl="1"/>
            <a:r>
              <a:rPr lang="hu-HU" dirty="0" smtClean="0"/>
              <a:t>Sejtések</a:t>
            </a:r>
          </a:p>
          <a:p>
            <a:pPr lvl="1"/>
            <a:r>
              <a:rPr lang="hu-HU" dirty="0" smtClean="0"/>
              <a:t>Véletlenszerű megfigyelések</a:t>
            </a:r>
          </a:p>
          <a:p>
            <a:r>
              <a:rPr lang="hu-HU" dirty="0" smtClean="0"/>
              <a:t>Előfeltevések</a:t>
            </a:r>
          </a:p>
          <a:p>
            <a:pPr lvl="1"/>
            <a:r>
              <a:rPr lang="hu-HU" dirty="0" smtClean="0"/>
              <a:t>Mérték</a:t>
            </a:r>
          </a:p>
          <a:p>
            <a:pPr lvl="1"/>
            <a:r>
              <a:rPr lang="hu-HU" dirty="0" smtClean="0"/>
              <a:t>Attitűd </a:t>
            </a:r>
          </a:p>
          <a:p>
            <a:r>
              <a:rPr lang="hu-HU" dirty="0" smtClean="0"/>
              <a:t>Pedagógiai kutatás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37057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186</Words>
  <Application>Microsoft Office PowerPoint</Application>
  <PresentationFormat>Diavetítés a képernyőre (4:3 oldalarány)</PresentationFormat>
  <Paragraphs>67</Paragraphs>
  <Slides>9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0" baseType="lpstr">
      <vt:lpstr>Office-téma</vt:lpstr>
      <vt:lpstr>A családok közreműködése a KGYTK komplex tanulmányi versenyre felkészítésben</vt:lpstr>
      <vt:lpstr>KGYTK rezümék</vt:lpstr>
      <vt:lpstr>PowerPoint bemutató</vt:lpstr>
      <vt:lpstr>10% feletti értéket mutató kapcsolat </vt:lpstr>
      <vt:lpstr>PowerPoint bemutató</vt:lpstr>
      <vt:lpstr>10% alatti értéket mutató kapcsolat </vt:lpstr>
      <vt:lpstr>A család szerepe</vt:lpstr>
      <vt:lpstr>Családi attitűd - megfigyelésen alapuló feltételezés -</vt:lpstr>
      <vt:lpstr>A család szerepe a KGYTK-s tehetséggondozásban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családok közreműködése a KGYTK komplex tanulmányi versenyre felkészítésben</dc:title>
  <dc:creator>Felhasználó</dc:creator>
  <cp:lastModifiedBy>Felhasználó</cp:lastModifiedBy>
  <cp:revision>7</cp:revision>
  <dcterms:created xsi:type="dcterms:W3CDTF">2015-06-04T20:22:33Z</dcterms:created>
  <dcterms:modified xsi:type="dcterms:W3CDTF">2015-06-04T21:31:37Z</dcterms:modified>
</cp:coreProperties>
</file>